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8" r:id="rId2"/>
    <p:sldId id="289" r:id="rId3"/>
    <p:sldId id="283" r:id="rId4"/>
    <p:sldId id="284" r:id="rId5"/>
    <p:sldId id="285" r:id="rId6"/>
    <p:sldId id="286" r:id="rId7"/>
    <p:sldId id="287" r:id="rId8"/>
    <p:sldId id="303" r:id="rId9"/>
    <p:sldId id="306" r:id="rId10"/>
    <p:sldId id="307" r:id="rId11"/>
    <p:sldId id="308" r:id="rId12"/>
    <p:sldId id="279" r:id="rId13"/>
    <p:sldId id="293" r:id="rId14"/>
    <p:sldId id="294" r:id="rId15"/>
    <p:sldId id="295" r:id="rId16"/>
    <p:sldId id="262" r:id="rId17"/>
    <p:sldId id="263" r:id="rId18"/>
    <p:sldId id="264" r:id="rId19"/>
    <p:sldId id="265" r:id="rId20"/>
    <p:sldId id="266" r:id="rId21"/>
    <p:sldId id="267" r:id="rId22"/>
    <p:sldId id="268" r:id="rId23"/>
    <p:sldId id="280" r:id="rId24"/>
    <p:sldId id="297" r:id="rId25"/>
    <p:sldId id="298" r:id="rId26"/>
    <p:sldId id="318" r:id="rId27"/>
    <p:sldId id="299" r:id="rId28"/>
    <p:sldId id="319" r:id="rId29"/>
    <p:sldId id="317" r:id="rId30"/>
    <p:sldId id="292" r:id="rId31"/>
    <p:sldId id="290" r:id="rId32"/>
    <p:sldId id="309" r:id="rId33"/>
    <p:sldId id="310" r:id="rId34"/>
    <p:sldId id="311" r:id="rId35"/>
    <p:sldId id="312" r:id="rId36"/>
    <p:sldId id="313" r:id="rId37"/>
    <p:sldId id="314" r:id="rId38"/>
    <p:sldId id="291" r:id="rId39"/>
    <p:sldId id="301" r:id="rId40"/>
    <p:sldId id="269" r:id="rId41"/>
    <p:sldId id="270" r:id="rId42"/>
    <p:sldId id="271" r:id="rId43"/>
    <p:sldId id="272" r:id="rId44"/>
    <p:sldId id="273" r:id="rId45"/>
    <p:sldId id="275" r:id="rId46"/>
    <p:sldId id="276" r:id="rId47"/>
    <p:sldId id="277" r:id="rId48"/>
    <p:sldId id="320" r:id="rId49"/>
    <p:sldId id="296" r:id="rId50"/>
    <p:sldId id="300" r:id="rId51"/>
    <p:sldId id="257" r:id="rId52"/>
    <p:sldId id="259" r:id="rId53"/>
    <p:sldId id="261" r:id="rId54"/>
    <p:sldId id="315" r:id="rId55"/>
    <p:sldId id="316" r:id="rId5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4" d="100"/>
          <a:sy n="74" d="100"/>
        </p:scale>
        <p:origin x="-58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MX"/>
          </a:p>
        </p:txBody>
      </p:sp>
      <p:sp>
        <p:nvSpPr>
          <p:cNvPr id="4" name="Marcador de fecha 3"/>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73875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1174964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726975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2111264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5" name="Marcador de pie de página 4"/>
          <p:cNvSpPr>
            <a:spLocks noGrp="1"/>
          </p:cNvSpPr>
          <p:nvPr>
            <p:ph type="ftr" sz="quarter" idx="11"/>
          </p:nvPr>
        </p:nvSpPr>
        <p:spPr/>
        <p:txBody>
          <a:bodyPr/>
          <a:lstStyle/>
          <a:p>
            <a:endParaRPr lang="es-MX" dirty="0"/>
          </a:p>
        </p:txBody>
      </p:sp>
      <p:sp>
        <p:nvSpPr>
          <p:cNvPr id="6" name="Marcador de número de diapositiva 5"/>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21844223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6" name="Marcador de pie de página 5"/>
          <p:cNvSpPr>
            <a:spLocks noGrp="1"/>
          </p:cNvSpPr>
          <p:nvPr>
            <p:ph type="ftr" sz="quarter" idx="11"/>
          </p:nvPr>
        </p:nvSpPr>
        <p:spPr/>
        <p:txBody>
          <a:bodyPr/>
          <a:lstStyle/>
          <a:p>
            <a:endParaRPr lang="es-MX" dirty="0"/>
          </a:p>
        </p:txBody>
      </p:sp>
      <p:sp>
        <p:nvSpPr>
          <p:cNvPr id="7" name="Marcador de número de diapositiva 6"/>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3974591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8" name="Marcador de pie de página 7"/>
          <p:cNvSpPr>
            <a:spLocks noGrp="1"/>
          </p:cNvSpPr>
          <p:nvPr>
            <p:ph type="ftr" sz="quarter" idx="11"/>
          </p:nvPr>
        </p:nvSpPr>
        <p:spPr/>
        <p:txBody>
          <a:bodyPr/>
          <a:lstStyle/>
          <a:p>
            <a:endParaRPr lang="es-MX" dirty="0"/>
          </a:p>
        </p:txBody>
      </p:sp>
      <p:sp>
        <p:nvSpPr>
          <p:cNvPr id="9" name="Marcador de número de diapositiva 8"/>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1787675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4" name="Marcador de pie de página 3"/>
          <p:cNvSpPr>
            <a:spLocks noGrp="1"/>
          </p:cNvSpPr>
          <p:nvPr>
            <p:ph type="ftr" sz="quarter" idx="11"/>
          </p:nvPr>
        </p:nvSpPr>
        <p:spPr/>
        <p:txBody>
          <a:bodyPr/>
          <a:lstStyle/>
          <a:p>
            <a:endParaRPr lang="es-MX" dirty="0"/>
          </a:p>
        </p:txBody>
      </p:sp>
      <p:sp>
        <p:nvSpPr>
          <p:cNvPr id="5" name="Marcador de número de diapositiva 4"/>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281548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3" name="Marcador de pie de página 2"/>
          <p:cNvSpPr>
            <a:spLocks noGrp="1"/>
          </p:cNvSpPr>
          <p:nvPr>
            <p:ph type="ftr" sz="quarter" idx="11"/>
          </p:nvPr>
        </p:nvSpPr>
        <p:spPr/>
        <p:txBody>
          <a:bodyPr/>
          <a:lstStyle/>
          <a:p>
            <a:endParaRPr lang="es-MX" dirty="0"/>
          </a:p>
        </p:txBody>
      </p:sp>
      <p:sp>
        <p:nvSpPr>
          <p:cNvPr id="4" name="Marcador de número de diapositiva 3"/>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3686855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6" name="Marcador de pie de página 5"/>
          <p:cNvSpPr>
            <a:spLocks noGrp="1"/>
          </p:cNvSpPr>
          <p:nvPr>
            <p:ph type="ftr" sz="quarter" idx="11"/>
          </p:nvPr>
        </p:nvSpPr>
        <p:spPr/>
        <p:txBody>
          <a:bodyPr/>
          <a:lstStyle/>
          <a:p>
            <a:endParaRPr lang="es-MX" dirty="0"/>
          </a:p>
        </p:txBody>
      </p:sp>
      <p:sp>
        <p:nvSpPr>
          <p:cNvPr id="7" name="Marcador de número de diapositiva 6"/>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1355715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FA370BEA-AB11-42DA-94A3-8AD09D71F048}" type="datetimeFigureOut">
              <a:rPr lang="es-MX" smtClean="0"/>
              <a:t>25/04/2018</a:t>
            </a:fld>
            <a:endParaRPr lang="es-MX" dirty="0"/>
          </a:p>
        </p:txBody>
      </p:sp>
      <p:sp>
        <p:nvSpPr>
          <p:cNvPr id="6" name="Marcador de pie de página 5"/>
          <p:cNvSpPr>
            <a:spLocks noGrp="1"/>
          </p:cNvSpPr>
          <p:nvPr>
            <p:ph type="ftr" sz="quarter" idx="11"/>
          </p:nvPr>
        </p:nvSpPr>
        <p:spPr/>
        <p:txBody>
          <a:bodyPr/>
          <a:lstStyle/>
          <a:p>
            <a:endParaRPr lang="es-MX" dirty="0"/>
          </a:p>
        </p:txBody>
      </p:sp>
      <p:sp>
        <p:nvSpPr>
          <p:cNvPr id="7" name="Marcador de número de diapositiva 6"/>
          <p:cNvSpPr>
            <a:spLocks noGrp="1"/>
          </p:cNvSpPr>
          <p:nvPr>
            <p:ph type="sldNum" sz="quarter" idx="12"/>
          </p:nvPr>
        </p:nvSpPr>
        <p:spPr/>
        <p:txBody>
          <a:bodyPr/>
          <a:lstStyle/>
          <a:p>
            <a:fld id="{A6C1DC33-FA16-46AD-9C6F-6E0829981E21}" type="slidenum">
              <a:rPr lang="es-MX" smtClean="0"/>
              <a:t>‹Nº›</a:t>
            </a:fld>
            <a:endParaRPr lang="es-MX" dirty="0"/>
          </a:p>
        </p:txBody>
      </p:sp>
    </p:spTree>
    <p:extLst>
      <p:ext uri="{BB962C8B-B14F-4D97-AF65-F5344CB8AC3E}">
        <p14:creationId xmlns:p14="http://schemas.microsoft.com/office/powerpoint/2010/main" val="38390903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370BEA-AB11-42DA-94A3-8AD09D71F048}" type="datetimeFigureOut">
              <a:rPr lang="es-MX" smtClean="0"/>
              <a:t>25/04/2018</a:t>
            </a:fld>
            <a:endParaRPr lang="es-MX" dirty="0"/>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1DC33-FA16-46AD-9C6F-6E0829981E21}" type="slidenum">
              <a:rPr lang="es-MX" smtClean="0"/>
              <a:t>‹Nº›</a:t>
            </a:fld>
            <a:endParaRPr lang="es-MX" dirty="0"/>
          </a:p>
        </p:txBody>
      </p:sp>
    </p:spTree>
    <p:extLst>
      <p:ext uri="{BB962C8B-B14F-4D97-AF65-F5344CB8AC3E}">
        <p14:creationId xmlns:p14="http://schemas.microsoft.com/office/powerpoint/2010/main" val="32907017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www.google.com.mx/url?sa=i&amp;rct=j&amp;q=&amp;esrc=s&amp;source=images&amp;cd=&amp;cad=rja&amp;uact=8&amp;ved=2ahUKEwiPmp3O_NXaAhVRM6wKHbPgC6YQjRx6BAgAEAU&amp;url=https://www.juangalera.com/internet-y-su-relevancia-para-la-empresa/&amp;psig=AOvVaw03NhwavcLIwIeH7egC0WNy&amp;ust=1524754241058454"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es.wikipedia.org/wiki/Binaria" TargetMode="External"/><Relationship Id="rId2" Type="http://schemas.openxmlformats.org/officeDocument/2006/relationships/hyperlink" Target="https://es.wikipedia.org/wiki/Internet"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12277" y="706561"/>
            <a:ext cx="8464062" cy="2202229"/>
          </a:xfrm>
        </p:spPr>
        <p:txBody>
          <a:bodyPr>
            <a:normAutofit fontScale="90000"/>
          </a:bodyPr>
          <a:lstStyle/>
          <a:p>
            <a:pPr algn="ctr"/>
            <a:r>
              <a:rPr lang="es-MX" sz="2200" b="1" dirty="0" smtClean="0">
                <a:latin typeface="Arial" pitchFamily="34" charset="0"/>
                <a:cs typeface="Arial" pitchFamily="34" charset="0"/>
              </a:rPr>
              <a:t>UNIVERSIDAD </a:t>
            </a:r>
            <a:r>
              <a:rPr lang="es-MX" sz="2200" b="1" dirty="0">
                <a:latin typeface="Arial" pitchFamily="34" charset="0"/>
                <a:cs typeface="Arial" pitchFamily="34" charset="0"/>
              </a:rPr>
              <a:t>POLITÉCNICA DE AMOZOC</a:t>
            </a:r>
            <a:br>
              <a:rPr lang="es-MX" sz="2200" b="1" dirty="0">
                <a:latin typeface="Arial" pitchFamily="34" charset="0"/>
                <a:cs typeface="Arial" pitchFamily="34" charset="0"/>
              </a:rPr>
            </a:br>
            <a:r>
              <a:rPr lang="es-MX" sz="2200" b="1" dirty="0">
                <a:latin typeface="Arial" pitchFamily="34" charset="0"/>
                <a:cs typeface="Arial" pitchFamily="34" charset="0"/>
              </a:rPr>
              <a:t/>
            </a:r>
            <a:br>
              <a:rPr lang="es-MX" sz="2200" b="1" dirty="0">
                <a:latin typeface="Arial" pitchFamily="34" charset="0"/>
                <a:cs typeface="Arial" pitchFamily="34" charset="0"/>
              </a:rPr>
            </a:br>
            <a:r>
              <a:rPr lang="es-MX" sz="2200" b="1" dirty="0">
                <a:latin typeface="Arial" pitchFamily="34" charset="0"/>
                <a:cs typeface="Arial" pitchFamily="34" charset="0"/>
              </a:rPr>
              <a:t>LICENCIATURA EN TERAPIA FÍSICA </a:t>
            </a:r>
            <a:br>
              <a:rPr lang="es-MX" sz="2200" b="1" dirty="0">
                <a:latin typeface="Arial" pitchFamily="34" charset="0"/>
                <a:cs typeface="Arial" pitchFamily="34" charset="0"/>
              </a:rPr>
            </a:br>
            <a:r>
              <a:rPr lang="es-MX" sz="2200" b="1" dirty="0">
                <a:latin typeface="Arial" pitchFamily="34" charset="0"/>
                <a:cs typeface="Arial" pitchFamily="34" charset="0"/>
              </a:rPr>
              <a:t/>
            </a:r>
            <a:br>
              <a:rPr lang="es-MX" sz="2200" b="1" dirty="0">
                <a:latin typeface="Arial" pitchFamily="34" charset="0"/>
                <a:cs typeface="Arial" pitchFamily="34" charset="0"/>
              </a:rPr>
            </a:br>
            <a:r>
              <a:rPr lang="es-MX" sz="2200" b="1" dirty="0">
                <a:latin typeface="Arial" pitchFamily="34" charset="0"/>
                <a:cs typeface="Arial" pitchFamily="34" charset="0"/>
              </a:rPr>
              <a:t>MATERIA: </a:t>
            </a:r>
            <a:r>
              <a:rPr lang="es-MX" sz="2200" b="1" dirty="0" smtClean="0">
                <a:latin typeface="Arial" pitchFamily="34" charset="0"/>
                <a:cs typeface="Arial" pitchFamily="34" charset="0"/>
              </a:rPr>
              <a:t>HERRAMIENTAS OFIMATICAS </a:t>
            </a:r>
            <a:r>
              <a:rPr lang="es-MX" sz="2200" b="1" dirty="0">
                <a:latin typeface="Arial" pitchFamily="34" charset="0"/>
                <a:cs typeface="Arial" pitchFamily="34" charset="0"/>
              </a:rPr>
              <a:t/>
            </a:r>
            <a:br>
              <a:rPr lang="es-MX" sz="2200" b="1" dirty="0">
                <a:latin typeface="Arial" pitchFamily="34" charset="0"/>
                <a:cs typeface="Arial" pitchFamily="34" charset="0"/>
              </a:rPr>
            </a:br>
            <a:r>
              <a:rPr lang="es-MX" sz="2200" b="1" dirty="0">
                <a:latin typeface="Arial" pitchFamily="34" charset="0"/>
                <a:cs typeface="Arial" pitchFamily="34" charset="0"/>
              </a:rPr>
              <a:t/>
            </a:r>
            <a:br>
              <a:rPr lang="es-MX" sz="2200" b="1" dirty="0">
                <a:latin typeface="Arial" pitchFamily="34" charset="0"/>
                <a:cs typeface="Arial" pitchFamily="34" charset="0"/>
              </a:rPr>
            </a:br>
            <a:r>
              <a:rPr lang="es-MX" sz="2200" b="1" u="sng" dirty="0" smtClean="0">
                <a:solidFill>
                  <a:srgbClr val="002060"/>
                </a:solidFill>
                <a:latin typeface="Arial" pitchFamily="34" charset="0"/>
                <a:cs typeface="Arial" pitchFamily="34" charset="0"/>
              </a:rPr>
              <a:t>EL INTERNET </a:t>
            </a:r>
            <a:r>
              <a:rPr lang="es-MX" sz="2200" b="1" u="sng" dirty="0">
                <a:solidFill>
                  <a:srgbClr val="002060"/>
                </a:solidFill>
                <a:latin typeface="Arial" pitchFamily="34" charset="0"/>
                <a:cs typeface="Arial" pitchFamily="34" charset="0"/>
              </a:rPr>
              <a:t/>
            </a:r>
            <a:br>
              <a:rPr lang="es-MX" sz="2200" b="1" u="sng" dirty="0">
                <a:solidFill>
                  <a:srgbClr val="002060"/>
                </a:solidFill>
                <a:latin typeface="Arial" pitchFamily="34" charset="0"/>
                <a:cs typeface="Arial" pitchFamily="34" charset="0"/>
              </a:rPr>
            </a:br>
            <a:r>
              <a:rPr lang="es-MX" sz="2200" b="1" dirty="0">
                <a:latin typeface="Arial" pitchFamily="34" charset="0"/>
                <a:cs typeface="Arial" pitchFamily="34" charset="0"/>
              </a:rPr>
              <a:t/>
            </a:r>
            <a:br>
              <a:rPr lang="es-MX" sz="2200" b="1" dirty="0">
                <a:latin typeface="Arial" pitchFamily="34" charset="0"/>
                <a:cs typeface="Arial" pitchFamily="34" charset="0"/>
              </a:rPr>
            </a:br>
            <a:r>
              <a:rPr lang="es-MX" sz="2200" b="1" dirty="0">
                <a:latin typeface="Arial" pitchFamily="34" charset="0"/>
                <a:cs typeface="Arial" pitchFamily="34" charset="0"/>
              </a:rPr>
              <a:t>PROFESORA</a:t>
            </a:r>
            <a:r>
              <a:rPr lang="es-MX" sz="2200" b="1" dirty="0" smtClean="0">
                <a:latin typeface="Arial" pitchFamily="34" charset="0"/>
                <a:cs typeface="Arial" pitchFamily="34" charset="0"/>
              </a:rPr>
              <a:t>: JUAN ANTONIO TORIJA TORRES </a:t>
            </a:r>
            <a:br>
              <a:rPr lang="es-MX" sz="2200" b="1" dirty="0" smtClean="0">
                <a:latin typeface="Arial" pitchFamily="34" charset="0"/>
                <a:cs typeface="Arial" pitchFamily="34" charset="0"/>
              </a:rPr>
            </a:br>
            <a:r>
              <a:rPr lang="es-MX" sz="2200" b="1" dirty="0" smtClean="0">
                <a:latin typeface="Arial" pitchFamily="34" charset="0"/>
                <a:cs typeface="Arial" pitchFamily="34" charset="0"/>
              </a:rPr>
              <a:t/>
            </a:r>
            <a:br>
              <a:rPr lang="es-MX" sz="2200" b="1" dirty="0" smtClean="0">
                <a:latin typeface="Arial" pitchFamily="34" charset="0"/>
                <a:cs typeface="Arial" pitchFamily="34" charset="0"/>
              </a:rPr>
            </a:br>
            <a:r>
              <a:rPr lang="es-MX" sz="2200" b="1" dirty="0" smtClean="0">
                <a:latin typeface="Arial" pitchFamily="34" charset="0"/>
                <a:cs typeface="Arial" pitchFamily="34" charset="0"/>
              </a:rPr>
              <a:t>II G3 </a:t>
            </a:r>
            <a:endParaRPr lang="es-MX" sz="1200" dirty="0">
              <a:latin typeface="Arial" pitchFamily="34" charset="0"/>
              <a:cs typeface="Arial" pitchFamily="34" charset="0"/>
            </a:endParaRPr>
          </a:p>
        </p:txBody>
      </p:sp>
      <p:sp>
        <p:nvSpPr>
          <p:cNvPr id="3" name="2 Marcador de contenido"/>
          <p:cNvSpPr>
            <a:spLocks noGrp="1"/>
          </p:cNvSpPr>
          <p:nvPr>
            <p:ph idx="1"/>
          </p:nvPr>
        </p:nvSpPr>
        <p:spPr>
          <a:xfrm>
            <a:off x="257908" y="3259015"/>
            <a:ext cx="4267199" cy="3130061"/>
          </a:xfrm>
        </p:spPr>
        <p:txBody>
          <a:bodyPr>
            <a:normAutofit lnSpcReduction="10000"/>
          </a:bodyPr>
          <a:lstStyle/>
          <a:p>
            <a:pPr marL="0" indent="0">
              <a:buNone/>
            </a:pPr>
            <a:r>
              <a:rPr lang="es-MX" sz="1800" b="1" dirty="0" smtClean="0">
                <a:latin typeface="Arial" pitchFamily="34" charset="0"/>
                <a:cs typeface="Arial" pitchFamily="34" charset="0"/>
              </a:rPr>
              <a:t>INTEGRANTES </a:t>
            </a:r>
          </a:p>
          <a:p>
            <a:r>
              <a:rPr lang="es-MX" sz="2000" b="1" dirty="0" smtClean="0">
                <a:latin typeface="Arial" pitchFamily="34" charset="0"/>
                <a:cs typeface="Arial" pitchFamily="34" charset="0"/>
              </a:rPr>
              <a:t>Ana Maira </a:t>
            </a:r>
            <a:r>
              <a:rPr lang="es-MX" sz="2000" b="1" dirty="0" err="1" smtClean="0">
                <a:latin typeface="Arial" pitchFamily="34" charset="0"/>
                <a:cs typeface="Arial" pitchFamily="34" charset="0"/>
              </a:rPr>
              <a:t>Hipalt</a:t>
            </a:r>
            <a:r>
              <a:rPr lang="es-MX" sz="2000" b="1" dirty="0" smtClean="0">
                <a:latin typeface="Arial" pitchFamily="34" charset="0"/>
                <a:cs typeface="Arial" pitchFamily="34" charset="0"/>
              </a:rPr>
              <a:t> </a:t>
            </a:r>
            <a:r>
              <a:rPr lang="es-MX" sz="2000" b="1" dirty="0" err="1" smtClean="0">
                <a:latin typeface="Arial" pitchFamily="34" charset="0"/>
                <a:cs typeface="Arial" pitchFamily="34" charset="0"/>
              </a:rPr>
              <a:t>Fabian</a:t>
            </a:r>
            <a:endParaRPr lang="es-MX" sz="2000" b="1" dirty="0" smtClean="0">
              <a:latin typeface="Arial" pitchFamily="34" charset="0"/>
              <a:cs typeface="Arial" pitchFamily="34" charset="0"/>
            </a:endParaRPr>
          </a:p>
          <a:p>
            <a:r>
              <a:rPr lang="es-MX" sz="2000" b="1" dirty="0" err="1" smtClean="0">
                <a:latin typeface="Arial" pitchFamily="34" charset="0"/>
                <a:cs typeface="Arial" pitchFamily="34" charset="0"/>
              </a:rPr>
              <a:t>Aylin</a:t>
            </a:r>
            <a:r>
              <a:rPr lang="es-MX" sz="2000" b="1" dirty="0" smtClean="0">
                <a:latin typeface="Arial" pitchFamily="34" charset="0"/>
                <a:cs typeface="Arial" pitchFamily="34" charset="0"/>
              </a:rPr>
              <a:t> </a:t>
            </a:r>
            <a:r>
              <a:rPr lang="es-MX" sz="2000" b="1" dirty="0" err="1" smtClean="0">
                <a:latin typeface="Arial" pitchFamily="34" charset="0"/>
                <a:cs typeface="Arial" pitchFamily="34" charset="0"/>
              </a:rPr>
              <a:t>Anamar</a:t>
            </a:r>
            <a:r>
              <a:rPr lang="es-MX" sz="2000" b="1" dirty="0" smtClean="0">
                <a:latin typeface="Arial" pitchFamily="34" charset="0"/>
                <a:cs typeface="Arial" pitchFamily="34" charset="0"/>
              </a:rPr>
              <a:t> Rangel Barroso </a:t>
            </a:r>
          </a:p>
          <a:p>
            <a:r>
              <a:rPr lang="es-MX" sz="2000" b="1" dirty="0" smtClean="0">
                <a:latin typeface="Arial" pitchFamily="34" charset="0"/>
                <a:cs typeface="Arial" pitchFamily="34" charset="0"/>
              </a:rPr>
              <a:t>Mónica Martínez </a:t>
            </a:r>
            <a:r>
              <a:rPr lang="es-MX" sz="2000" b="1" dirty="0" err="1" smtClean="0">
                <a:latin typeface="Arial" pitchFamily="34" charset="0"/>
                <a:cs typeface="Arial" pitchFamily="34" charset="0"/>
              </a:rPr>
              <a:t>Ginez</a:t>
            </a:r>
            <a:r>
              <a:rPr lang="es-MX" sz="2000" b="1" dirty="0" smtClean="0">
                <a:latin typeface="Arial" pitchFamily="34" charset="0"/>
                <a:cs typeface="Arial" pitchFamily="34" charset="0"/>
              </a:rPr>
              <a:t> </a:t>
            </a:r>
          </a:p>
          <a:p>
            <a:r>
              <a:rPr lang="es-MX" sz="2000" b="1" dirty="0" smtClean="0">
                <a:latin typeface="Arial" pitchFamily="34" charset="0"/>
                <a:cs typeface="Arial" pitchFamily="34" charset="0"/>
              </a:rPr>
              <a:t>Alan Alejandre Olvera </a:t>
            </a:r>
          </a:p>
          <a:p>
            <a:r>
              <a:rPr lang="es-MX" sz="2000" b="1" dirty="0" err="1" smtClean="0">
                <a:latin typeface="Arial" pitchFamily="34" charset="0"/>
                <a:cs typeface="Arial" pitchFamily="34" charset="0"/>
              </a:rPr>
              <a:t>R.Luz</a:t>
            </a:r>
            <a:r>
              <a:rPr lang="es-MX" sz="2000" b="1" dirty="0" smtClean="0">
                <a:latin typeface="Arial" pitchFamily="34" charset="0"/>
                <a:cs typeface="Arial" pitchFamily="34" charset="0"/>
              </a:rPr>
              <a:t> Vanessa Montiel.</a:t>
            </a:r>
          </a:p>
          <a:p>
            <a:r>
              <a:rPr lang="es-MX" sz="2000" b="1" dirty="0" smtClean="0">
                <a:latin typeface="Arial" pitchFamily="34" charset="0"/>
                <a:cs typeface="Arial" pitchFamily="34" charset="0"/>
              </a:rPr>
              <a:t>Fátima Jurado Mendoza</a:t>
            </a:r>
          </a:p>
          <a:p>
            <a:r>
              <a:rPr lang="es-MX" sz="2000" b="1" dirty="0" smtClean="0">
                <a:latin typeface="Arial" pitchFamily="34" charset="0"/>
                <a:cs typeface="Arial" pitchFamily="34" charset="0"/>
              </a:rPr>
              <a:t>Alejandra </a:t>
            </a:r>
            <a:r>
              <a:rPr lang="es-MX" sz="2000" b="1" dirty="0" err="1" smtClean="0">
                <a:latin typeface="Arial" pitchFamily="34" charset="0"/>
                <a:cs typeface="Arial" pitchFamily="34" charset="0"/>
              </a:rPr>
              <a:t>Ihuilt</a:t>
            </a:r>
            <a:r>
              <a:rPr lang="es-MX" sz="2000" b="1" dirty="0" smtClean="0">
                <a:latin typeface="Arial" pitchFamily="34" charset="0"/>
                <a:cs typeface="Arial" pitchFamily="34" charset="0"/>
              </a:rPr>
              <a:t> Ramírez</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36235"/>
          <a:stretch/>
        </p:blipFill>
        <p:spPr bwMode="auto">
          <a:xfrm>
            <a:off x="349372" y="218649"/>
            <a:ext cx="1927225" cy="975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34962"/>
          <a:stretch/>
        </p:blipFill>
        <p:spPr bwMode="auto">
          <a:xfrm>
            <a:off x="9510133" y="218647"/>
            <a:ext cx="2449238" cy="12232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1666" y="3143983"/>
            <a:ext cx="5057775"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95443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n relacionada">
            <a:extLst>
              <a:ext uri="{FF2B5EF4-FFF2-40B4-BE49-F238E27FC236}">
                <a16:creationId xmlns="" xmlns:a16="http://schemas.microsoft.com/office/drawing/2014/main" id="{5F44DB82-3E5D-419E-B28D-E5611B8F8E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554" r="668"/>
          <a:stretch/>
        </p:blipFill>
        <p:spPr bwMode="auto">
          <a:xfrm>
            <a:off x="6414225" y="2009104"/>
            <a:ext cx="5278381" cy="3425781"/>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4">
            <a:extLst>
              <a:ext uri="{FF2B5EF4-FFF2-40B4-BE49-F238E27FC236}">
                <a16:creationId xmlns="" xmlns:a16="http://schemas.microsoft.com/office/drawing/2014/main" id="{8FFADB01-CAA1-4058-B9CE-2AD791012BF8}"/>
              </a:ext>
            </a:extLst>
          </p:cNvPr>
          <p:cNvSpPr>
            <a:spLocks noGrp="1"/>
          </p:cNvSpPr>
          <p:nvPr>
            <p:ph idx="1"/>
          </p:nvPr>
        </p:nvSpPr>
        <p:spPr>
          <a:xfrm>
            <a:off x="515364" y="1179442"/>
            <a:ext cx="5486191" cy="4641809"/>
          </a:xfrm>
        </p:spPr>
        <p:txBody>
          <a:bodyPr>
            <a:noAutofit/>
          </a:bodyPr>
          <a:lstStyle/>
          <a:p>
            <a:pPr algn="just"/>
            <a:r>
              <a:rPr lang="es-MX" sz="3200" dirty="0">
                <a:latin typeface="Arial" pitchFamily="34" charset="0"/>
                <a:cs typeface="Arial" pitchFamily="34" charset="0"/>
              </a:rPr>
              <a:t>La primera conexión ARPANET fuera de los Estados Unidos se hizo con NORSAR en Noruega en 1973, justo antes de las conexiones con Gran Bretaña. Todas estas conexiones se convirtieron en TCP/IP en 1982, al mismo tiempo que el resto de las </a:t>
            </a:r>
            <a:r>
              <a:rPr lang="es-MX" sz="3600" dirty="0">
                <a:latin typeface="Arial" pitchFamily="34" charset="0"/>
                <a:cs typeface="Arial" pitchFamily="34" charset="0"/>
              </a:rPr>
              <a:t>ARPANET.</a:t>
            </a:r>
          </a:p>
        </p:txBody>
      </p:sp>
    </p:spTree>
    <p:extLst>
      <p:ext uri="{BB962C8B-B14F-4D97-AF65-F5344CB8AC3E}">
        <p14:creationId xmlns:p14="http://schemas.microsoft.com/office/powerpoint/2010/main" val="295712605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anim calcmode="lin" valueType="num">
                                      <p:cBhvr>
                                        <p:cTn id="13" dur="500" fill="hold"/>
                                        <p:tgtEl>
                                          <p:spTgt spid="6146"/>
                                        </p:tgtEl>
                                        <p:attrNameLst>
                                          <p:attrName>ppt_w</p:attrName>
                                        </p:attrNameLst>
                                      </p:cBhvr>
                                      <p:tavLst>
                                        <p:tav tm="0">
                                          <p:val>
                                            <p:fltVal val="0"/>
                                          </p:val>
                                        </p:tav>
                                        <p:tav tm="100000">
                                          <p:val>
                                            <p:strVal val="#ppt_w"/>
                                          </p:val>
                                        </p:tav>
                                      </p:tavLst>
                                    </p:anim>
                                    <p:anim calcmode="lin" valueType="num">
                                      <p:cBhvr>
                                        <p:cTn id="14" dur="500" fill="hold"/>
                                        <p:tgtEl>
                                          <p:spTgt spid="6146"/>
                                        </p:tgtEl>
                                        <p:attrNameLst>
                                          <p:attrName>ppt_h</p:attrName>
                                        </p:attrNameLst>
                                      </p:cBhvr>
                                      <p:tavLst>
                                        <p:tav tm="0">
                                          <p:val>
                                            <p:fltVal val="0"/>
                                          </p:val>
                                        </p:tav>
                                        <p:tav tm="100000">
                                          <p:val>
                                            <p:strVal val="#ppt_h"/>
                                          </p:val>
                                        </p:tav>
                                      </p:tavLst>
                                    </p:anim>
                                    <p:animEffect transition="in" filter="fade">
                                      <p:cBhvr>
                                        <p:cTn id="15"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 xmlns:a16="http://schemas.microsoft.com/office/drawing/2014/main" id="{38658710-4F49-4BD7-B94C-C3ED8DEE0F3A}"/>
              </a:ext>
            </a:extLst>
          </p:cNvPr>
          <p:cNvGraphicFramePr>
            <a:graphicFrameLocks noGrp="1"/>
          </p:cNvGraphicFramePr>
          <p:nvPr>
            <p:ph idx="1"/>
            <p:extLst>
              <p:ext uri="{D42A27DB-BD31-4B8C-83A1-F6EECF244321}">
                <p14:modId xmlns:p14="http://schemas.microsoft.com/office/powerpoint/2010/main" val="409393643"/>
              </p:ext>
            </p:extLst>
          </p:nvPr>
        </p:nvGraphicFramePr>
        <p:xfrm>
          <a:off x="631065" y="395724"/>
          <a:ext cx="10637949" cy="6114984"/>
        </p:xfrm>
        <a:graphic>
          <a:graphicData uri="http://schemas.openxmlformats.org/drawingml/2006/table">
            <a:tbl>
              <a:tblPr>
                <a:tableStyleId>{22838BEF-8BB2-4498-84A7-C5851F593DF1}</a:tableStyleId>
              </a:tblPr>
              <a:tblGrid>
                <a:gridCol w="775362">
                  <a:extLst>
                    <a:ext uri="{9D8B030D-6E8A-4147-A177-3AD203B41FA5}">
                      <a16:colId xmlns="" xmlns:a16="http://schemas.microsoft.com/office/drawing/2014/main" val="1294225618"/>
                    </a:ext>
                  </a:extLst>
                </a:gridCol>
                <a:gridCol w="9862587">
                  <a:extLst>
                    <a:ext uri="{9D8B030D-6E8A-4147-A177-3AD203B41FA5}">
                      <a16:colId xmlns="" xmlns:a16="http://schemas.microsoft.com/office/drawing/2014/main" val="2991518433"/>
                    </a:ext>
                  </a:extLst>
                </a:gridCol>
              </a:tblGrid>
              <a:tr h="196289">
                <a:tc>
                  <a:txBody>
                    <a:bodyPr/>
                    <a:lstStyle/>
                    <a:p>
                      <a:pPr algn="ctr"/>
                      <a:r>
                        <a:rPr lang="es-MX" sz="1200" b="1" dirty="0">
                          <a:effectLst/>
                        </a:rPr>
                        <a:t>Año</a:t>
                      </a:r>
                    </a:p>
                  </a:txBody>
                  <a:tcPr marL="18891" marR="18891" marT="9446" marB="9446" anchor="ctr"/>
                </a:tc>
                <a:tc>
                  <a:txBody>
                    <a:bodyPr/>
                    <a:lstStyle/>
                    <a:p>
                      <a:pPr algn="ctr"/>
                      <a:r>
                        <a:rPr lang="es-MX" sz="1200" b="1" dirty="0">
                          <a:effectLst/>
                        </a:rPr>
                        <a:t>Evento</a:t>
                      </a:r>
                    </a:p>
                  </a:txBody>
                  <a:tcPr marL="18891" marR="18891" marT="9446" marB="9446" anchor="ctr"/>
                </a:tc>
                <a:extLst>
                  <a:ext uri="{0D108BD9-81ED-4DB2-BD59-A6C34878D82A}">
                    <a16:rowId xmlns="" xmlns:a16="http://schemas.microsoft.com/office/drawing/2014/main" val="2399518900"/>
                  </a:ext>
                </a:extLst>
              </a:tr>
              <a:tr h="341318">
                <a:tc>
                  <a:txBody>
                    <a:bodyPr/>
                    <a:lstStyle/>
                    <a:p>
                      <a:r>
                        <a:rPr lang="es-MX" sz="1200" dirty="0">
                          <a:effectLst/>
                        </a:rPr>
                        <a:t>1958</a:t>
                      </a:r>
                    </a:p>
                  </a:txBody>
                  <a:tcPr marL="18891" marR="18891" marT="9446" marB="9446" anchor="ctr"/>
                </a:tc>
                <a:tc>
                  <a:txBody>
                    <a:bodyPr/>
                    <a:lstStyle/>
                    <a:p>
                      <a:r>
                        <a:rPr lang="es-MX" sz="1200">
                          <a:effectLst/>
                        </a:rPr>
                        <a:t>La compañía BELL crea el primer módem que permitía transmitir datos binarios sobre una línea telefónica simple.</a:t>
                      </a:r>
                    </a:p>
                  </a:txBody>
                  <a:tcPr marL="18891" marR="18891" marT="9446" marB="9446" anchor="ctr"/>
                </a:tc>
                <a:extLst>
                  <a:ext uri="{0D108BD9-81ED-4DB2-BD59-A6C34878D82A}">
                    <a16:rowId xmlns="" xmlns:a16="http://schemas.microsoft.com/office/drawing/2014/main" val="2082984388"/>
                  </a:ext>
                </a:extLst>
              </a:tr>
              <a:tr h="420084">
                <a:tc>
                  <a:txBody>
                    <a:bodyPr/>
                    <a:lstStyle/>
                    <a:p>
                      <a:r>
                        <a:rPr lang="es-MX" sz="1200" u="none" strike="noStrike" dirty="0">
                          <a:effectLst/>
                        </a:rPr>
                        <a:t>1961</a:t>
                      </a:r>
                      <a:endParaRPr lang="es-MX" sz="1200" dirty="0">
                        <a:effectLst/>
                      </a:endParaRPr>
                    </a:p>
                  </a:txBody>
                  <a:tcPr marL="18891" marR="18891" marT="9446" marB="9446" anchor="ctr"/>
                </a:tc>
                <a:tc>
                  <a:txBody>
                    <a:bodyPr/>
                    <a:lstStyle/>
                    <a:p>
                      <a:r>
                        <a:rPr lang="es-MX" sz="1200" u="none" strike="noStrike" dirty="0">
                          <a:effectLst/>
                        </a:rPr>
                        <a:t>Leonard Kleinrock</a:t>
                      </a:r>
                      <a:r>
                        <a:rPr lang="es-MX" sz="1200" dirty="0">
                          <a:effectLst/>
                        </a:rPr>
                        <a:t> del </a:t>
                      </a:r>
                      <a:r>
                        <a:rPr lang="es-MX" sz="1200" u="none" strike="noStrike" dirty="0">
                          <a:effectLst/>
                        </a:rPr>
                        <a:t>Massachusetts </a:t>
                      </a:r>
                      <a:r>
                        <a:rPr lang="es-MX" sz="1200" u="none" strike="noStrike" dirty="0" err="1">
                          <a:effectLst/>
                        </a:rPr>
                        <a:t>Institute</a:t>
                      </a:r>
                      <a:r>
                        <a:rPr lang="es-MX" sz="1200" u="none" strike="noStrike" dirty="0">
                          <a:effectLst/>
                        </a:rPr>
                        <a:t> </a:t>
                      </a:r>
                      <a:r>
                        <a:rPr lang="es-MX" sz="1200" u="none" strike="noStrike" dirty="0" err="1">
                          <a:effectLst/>
                        </a:rPr>
                        <a:t>of</a:t>
                      </a:r>
                      <a:r>
                        <a:rPr lang="es-MX" sz="1200" u="none" strike="noStrike" dirty="0">
                          <a:effectLst/>
                        </a:rPr>
                        <a:t> </a:t>
                      </a:r>
                      <a:r>
                        <a:rPr lang="es-MX" sz="1200" u="none" strike="noStrike" dirty="0" err="1">
                          <a:effectLst/>
                        </a:rPr>
                        <a:t>Technology</a:t>
                      </a:r>
                      <a:r>
                        <a:rPr lang="es-MX" sz="1200" dirty="0">
                          <a:effectLst/>
                        </a:rPr>
                        <a:t> publica una primera teoría sobre la utilización de la </a:t>
                      </a:r>
                      <a:r>
                        <a:rPr lang="es-MX" sz="1200" u="none" strike="noStrike" dirty="0">
                          <a:effectLst/>
                        </a:rPr>
                        <a:t>conmutación de paquetes</a:t>
                      </a:r>
                      <a:r>
                        <a:rPr lang="es-MX" sz="1200" dirty="0">
                          <a:effectLst/>
                        </a:rPr>
                        <a:t> para transferir datos.</a:t>
                      </a:r>
                    </a:p>
                  </a:txBody>
                  <a:tcPr marL="18891" marR="18891" marT="9446" marB="9446" anchor="ctr"/>
                </a:tc>
                <a:extLst>
                  <a:ext uri="{0D108BD9-81ED-4DB2-BD59-A6C34878D82A}">
                    <a16:rowId xmlns="" xmlns:a16="http://schemas.microsoft.com/office/drawing/2014/main" val="794353017"/>
                  </a:ext>
                </a:extLst>
              </a:tr>
              <a:tr h="498852">
                <a:tc>
                  <a:txBody>
                    <a:bodyPr/>
                    <a:lstStyle/>
                    <a:p>
                      <a:r>
                        <a:rPr lang="es-MX" sz="1200">
                          <a:effectLst/>
                        </a:rPr>
                        <a:t>1962</a:t>
                      </a:r>
                    </a:p>
                  </a:txBody>
                  <a:tcPr marL="18891" marR="18891" marT="9446" marB="9446" anchor="ctr"/>
                </a:tc>
                <a:tc>
                  <a:txBody>
                    <a:bodyPr/>
                    <a:lstStyle/>
                    <a:p>
                      <a:r>
                        <a:rPr lang="es-MX" sz="1200" dirty="0">
                          <a:effectLst/>
                        </a:rPr>
                        <a:t>Inicio de investigaciones por parte de </a:t>
                      </a:r>
                      <a:r>
                        <a:rPr lang="es-MX" sz="1200" u="none" strike="noStrike" dirty="0">
                          <a:effectLst/>
                        </a:rPr>
                        <a:t>ARPA</a:t>
                      </a:r>
                      <a:r>
                        <a:rPr lang="es-MX" sz="1200" dirty="0">
                          <a:effectLst/>
                        </a:rPr>
                        <a:t>, una agencia del </a:t>
                      </a:r>
                      <a:r>
                        <a:rPr lang="es-MX" sz="1200" u="none" strike="noStrike" dirty="0">
                          <a:effectLst/>
                        </a:rPr>
                        <a:t>ministerio estadounidense de defensa</a:t>
                      </a:r>
                      <a:r>
                        <a:rPr lang="es-MX" sz="1200" dirty="0">
                          <a:effectLst/>
                        </a:rPr>
                        <a:t>, donde </a:t>
                      </a:r>
                      <a:r>
                        <a:rPr lang="es-MX" sz="1200" u="none" strike="noStrike" dirty="0">
                          <a:effectLst/>
                        </a:rPr>
                        <a:t>J. C. R. </a:t>
                      </a:r>
                      <a:r>
                        <a:rPr lang="es-MX" sz="1200" u="none" strike="noStrike" dirty="0" err="1">
                          <a:effectLst/>
                        </a:rPr>
                        <a:t>Licklider</a:t>
                      </a:r>
                      <a:r>
                        <a:rPr lang="es-MX" sz="1200" dirty="0" err="1">
                          <a:effectLst/>
                        </a:rPr>
                        <a:t>defiende</a:t>
                      </a:r>
                      <a:r>
                        <a:rPr lang="es-MX" sz="1200" dirty="0">
                          <a:effectLst/>
                        </a:rPr>
                        <a:t> exitosamente sus ideas relativas a una red global de computadoras.</a:t>
                      </a:r>
                    </a:p>
                  </a:txBody>
                  <a:tcPr marL="18891" marR="18891" marT="9446" marB="9446" anchor="ctr"/>
                </a:tc>
                <a:extLst>
                  <a:ext uri="{0D108BD9-81ED-4DB2-BD59-A6C34878D82A}">
                    <a16:rowId xmlns="" xmlns:a16="http://schemas.microsoft.com/office/drawing/2014/main" val="3260964114"/>
                  </a:ext>
                </a:extLst>
              </a:tr>
              <a:tr h="341318">
                <a:tc>
                  <a:txBody>
                    <a:bodyPr/>
                    <a:lstStyle/>
                    <a:p>
                      <a:r>
                        <a:rPr lang="es-MX" sz="1200">
                          <a:effectLst/>
                        </a:rPr>
                        <a:t>1964</a:t>
                      </a:r>
                    </a:p>
                  </a:txBody>
                  <a:tcPr marL="18891" marR="18891" marT="9446" marB="9446" anchor="ctr"/>
                </a:tc>
                <a:tc>
                  <a:txBody>
                    <a:bodyPr/>
                    <a:lstStyle/>
                    <a:p>
                      <a:r>
                        <a:rPr lang="es-MX" sz="1200" u="none" strike="noStrike" dirty="0">
                          <a:effectLst/>
                        </a:rPr>
                        <a:t>Leonard Kleinrock</a:t>
                      </a:r>
                      <a:r>
                        <a:rPr lang="es-MX" sz="1200" dirty="0">
                          <a:effectLst/>
                        </a:rPr>
                        <a:t> del MIT publica un libro sobre la comunicación por </a:t>
                      </a:r>
                      <a:r>
                        <a:rPr lang="es-MX" sz="1200" u="none" strike="noStrike" dirty="0">
                          <a:effectLst/>
                        </a:rPr>
                        <a:t>conmutación de paquetes</a:t>
                      </a:r>
                      <a:r>
                        <a:rPr lang="es-MX" sz="1200" dirty="0">
                          <a:effectLst/>
                        </a:rPr>
                        <a:t> para implementar una red.</a:t>
                      </a:r>
                    </a:p>
                  </a:txBody>
                  <a:tcPr marL="18891" marR="18891" marT="9446" marB="9446" anchor="ctr"/>
                </a:tc>
                <a:extLst>
                  <a:ext uri="{0D108BD9-81ED-4DB2-BD59-A6C34878D82A}">
                    <a16:rowId xmlns="" xmlns:a16="http://schemas.microsoft.com/office/drawing/2014/main" val="2147175141"/>
                  </a:ext>
                </a:extLst>
              </a:tr>
              <a:tr h="196289">
                <a:tc>
                  <a:txBody>
                    <a:bodyPr/>
                    <a:lstStyle/>
                    <a:p>
                      <a:r>
                        <a:rPr lang="es-MX" sz="1200">
                          <a:effectLst/>
                        </a:rPr>
                        <a:t>1967</a:t>
                      </a:r>
                    </a:p>
                  </a:txBody>
                  <a:tcPr marL="18891" marR="18891" marT="9446" marB="9446" anchor="ctr"/>
                </a:tc>
                <a:tc>
                  <a:txBody>
                    <a:bodyPr/>
                    <a:lstStyle/>
                    <a:p>
                      <a:r>
                        <a:rPr lang="es-MX" sz="1200" dirty="0">
                          <a:effectLst/>
                        </a:rPr>
                        <a:t>Primera conferencia sobre </a:t>
                      </a:r>
                      <a:r>
                        <a:rPr lang="es-MX" sz="1200" u="none" strike="noStrike" dirty="0">
                          <a:effectLst/>
                        </a:rPr>
                        <a:t>ARPANET</a:t>
                      </a:r>
                      <a:endParaRPr lang="es-MX" sz="1200" dirty="0">
                        <a:effectLst/>
                      </a:endParaRPr>
                    </a:p>
                  </a:txBody>
                  <a:tcPr marL="18891" marR="18891" marT="9446" marB="9446" anchor="ctr"/>
                </a:tc>
                <a:extLst>
                  <a:ext uri="{0D108BD9-81ED-4DB2-BD59-A6C34878D82A}">
                    <a16:rowId xmlns="" xmlns:a16="http://schemas.microsoft.com/office/drawing/2014/main" val="1730141617"/>
                  </a:ext>
                </a:extLst>
              </a:tr>
              <a:tr h="420084">
                <a:tc>
                  <a:txBody>
                    <a:bodyPr/>
                    <a:lstStyle/>
                    <a:p>
                      <a:r>
                        <a:rPr lang="es-MX" sz="1200">
                          <a:effectLst/>
                        </a:rPr>
                        <a:t>1969</a:t>
                      </a:r>
                    </a:p>
                  </a:txBody>
                  <a:tcPr marL="18891" marR="18891" marT="9446" marB="9446" anchor="ctr"/>
                </a:tc>
                <a:tc>
                  <a:txBody>
                    <a:bodyPr/>
                    <a:lstStyle/>
                    <a:p>
                      <a:r>
                        <a:rPr lang="es-MX" sz="1200" dirty="0">
                          <a:effectLst/>
                        </a:rPr>
                        <a:t>Conexión de las primeras computadoras entre 4 universidades estadounidenses a través de la </a:t>
                      </a:r>
                      <a:r>
                        <a:rPr lang="es-MX" sz="1200" u="none" strike="noStrike" dirty="0">
                          <a:effectLst/>
                        </a:rPr>
                        <a:t>Interface </a:t>
                      </a:r>
                      <a:r>
                        <a:rPr lang="es-MX" sz="1200" u="none" strike="noStrike" dirty="0" err="1">
                          <a:effectLst/>
                        </a:rPr>
                        <a:t>Message</a:t>
                      </a:r>
                      <a:r>
                        <a:rPr lang="es-MX" sz="1200" u="none" strike="noStrike" dirty="0">
                          <a:effectLst/>
                        </a:rPr>
                        <a:t> Processor</a:t>
                      </a:r>
                      <a:r>
                        <a:rPr lang="es-MX" sz="1200" dirty="0">
                          <a:effectLst/>
                        </a:rPr>
                        <a:t> de </a:t>
                      </a:r>
                      <a:r>
                        <a:rPr lang="es-MX" sz="1200" u="none" strike="noStrike" dirty="0">
                          <a:effectLst/>
                        </a:rPr>
                        <a:t>Leonard Kleinrock</a:t>
                      </a:r>
                      <a:endParaRPr lang="es-MX" sz="1200" dirty="0">
                        <a:effectLst/>
                      </a:endParaRPr>
                    </a:p>
                  </a:txBody>
                  <a:tcPr marL="18891" marR="18891" marT="9446" marB="9446" anchor="ctr"/>
                </a:tc>
                <a:extLst>
                  <a:ext uri="{0D108BD9-81ED-4DB2-BD59-A6C34878D82A}">
                    <a16:rowId xmlns="" xmlns:a16="http://schemas.microsoft.com/office/drawing/2014/main" val="3929604937"/>
                  </a:ext>
                </a:extLst>
              </a:tr>
              <a:tr h="262552">
                <a:tc>
                  <a:txBody>
                    <a:bodyPr/>
                    <a:lstStyle/>
                    <a:p>
                      <a:r>
                        <a:rPr lang="es-MX" sz="1200" dirty="0">
                          <a:effectLst/>
                        </a:rPr>
                        <a:t>1971</a:t>
                      </a:r>
                    </a:p>
                  </a:txBody>
                  <a:tcPr marL="18891" marR="18891" marT="9446" marB="9446" anchor="ctr"/>
                </a:tc>
                <a:tc>
                  <a:txBody>
                    <a:bodyPr/>
                    <a:lstStyle/>
                    <a:p>
                      <a:r>
                        <a:rPr lang="es-MX" sz="1200" dirty="0">
                          <a:effectLst/>
                        </a:rPr>
                        <a:t>23 computadoras son conectadas a ARPANET. Envío del primer correo por Ray Tomlinson.</a:t>
                      </a:r>
                    </a:p>
                  </a:txBody>
                  <a:tcPr marL="18891" marR="18891" marT="9446" marB="9446" anchor="ctr"/>
                </a:tc>
                <a:extLst>
                  <a:ext uri="{0D108BD9-81ED-4DB2-BD59-A6C34878D82A}">
                    <a16:rowId xmlns="" xmlns:a16="http://schemas.microsoft.com/office/drawing/2014/main" val="166568258"/>
                  </a:ext>
                </a:extLst>
              </a:tr>
              <a:tr h="262552">
                <a:tc>
                  <a:txBody>
                    <a:bodyPr/>
                    <a:lstStyle/>
                    <a:p>
                      <a:r>
                        <a:rPr lang="es-MX" sz="1200">
                          <a:effectLst/>
                        </a:rPr>
                        <a:t>1972</a:t>
                      </a:r>
                    </a:p>
                  </a:txBody>
                  <a:tcPr marL="18891" marR="18891" marT="9446" marB="9446" anchor="ctr"/>
                </a:tc>
                <a:tc>
                  <a:txBody>
                    <a:bodyPr/>
                    <a:lstStyle/>
                    <a:p>
                      <a:r>
                        <a:rPr lang="es-MX" sz="1200" dirty="0">
                          <a:effectLst/>
                        </a:rPr>
                        <a:t>Nacimiento del </a:t>
                      </a:r>
                      <a:r>
                        <a:rPr lang="es-MX" sz="1200" dirty="0" err="1">
                          <a:effectLst/>
                        </a:rPr>
                        <a:t>InterNetworking</a:t>
                      </a:r>
                      <a:r>
                        <a:rPr lang="es-MX" sz="1200" dirty="0">
                          <a:effectLst/>
                        </a:rPr>
                        <a:t> </a:t>
                      </a:r>
                      <a:r>
                        <a:rPr lang="es-MX" sz="1200" dirty="0" err="1">
                          <a:effectLst/>
                        </a:rPr>
                        <a:t>Working</a:t>
                      </a:r>
                      <a:r>
                        <a:rPr lang="es-MX" sz="1200" dirty="0">
                          <a:effectLst/>
                        </a:rPr>
                        <a:t> </a:t>
                      </a:r>
                      <a:r>
                        <a:rPr lang="es-MX" sz="1200" dirty="0" err="1">
                          <a:effectLst/>
                        </a:rPr>
                        <a:t>Group</a:t>
                      </a:r>
                      <a:r>
                        <a:rPr lang="es-MX" sz="1200" dirty="0">
                          <a:effectLst/>
                        </a:rPr>
                        <a:t>, organización encargada de administrar Internet.</a:t>
                      </a:r>
                    </a:p>
                  </a:txBody>
                  <a:tcPr marL="18891" marR="18891" marT="9446" marB="9446" anchor="ctr"/>
                </a:tc>
                <a:extLst>
                  <a:ext uri="{0D108BD9-81ED-4DB2-BD59-A6C34878D82A}">
                    <a16:rowId xmlns="" xmlns:a16="http://schemas.microsoft.com/office/drawing/2014/main" val="3893594632"/>
                  </a:ext>
                </a:extLst>
              </a:tr>
              <a:tr h="262552">
                <a:tc>
                  <a:txBody>
                    <a:bodyPr/>
                    <a:lstStyle/>
                    <a:p>
                      <a:r>
                        <a:rPr lang="es-MX" sz="1200">
                          <a:effectLst/>
                        </a:rPr>
                        <a:t>1973</a:t>
                      </a:r>
                    </a:p>
                  </a:txBody>
                  <a:tcPr marL="18891" marR="18891" marT="9446" marB="9446" anchor="ctr"/>
                </a:tc>
                <a:tc>
                  <a:txBody>
                    <a:bodyPr/>
                    <a:lstStyle/>
                    <a:p>
                      <a:r>
                        <a:rPr lang="es-MX" sz="1200">
                          <a:effectLst/>
                        </a:rPr>
                        <a:t>Inglaterra y Noruega se adhieren a Internet, cada una con una computadora.</a:t>
                      </a:r>
                    </a:p>
                  </a:txBody>
                  <a:tcPr marL="18891" marR="18891" marT="9446" marB="9446" anchor="ctr"/>
                </a:tc>
                <a:extLst>
                  <a:ext uri="{0D108BD9-81ED-4DB2-BD59-A6C34878D82A}">
                    <a16:rowId xmlns="" xmlns:a16="http://schemas.microsoft.com/office/drawing/2014/main" val="3422287155"/>
                  </a:ext>
                </a:extLst>
              </a:tr>
              <a:tr h="262552">
                <a:tc>
                  <a:txBody>
                    <a:bodyPr/>
                    <a:lstStyle/>
                    <a:p>
                      <a:r>
                        <a:rPr lang="es-MX" sz="1200">
                          <a:effectLst/>
                        </a:rPr>
                        <a:t>1979</a:t>
                      </a:r>
                    </a:p>
                  </a:txBody>
                  <a:tcPr marL="18891" marR="18891" marT="9446" marB="9446" anchor="ctr"/>
                </a:tc>
                <a:tc>
                  <a:txBody>
                    <a:bodyPr/>
                    <a:lstStyle/>
                    <a:p>
                      <a:r>
                        <a:rPr lang="es-MX" sz="1200">
                          <a:effectLst/>
                        </a:rPr>
                        <a:t>Creación de los NewsGroups (foros de discusión) por estudiantes estadounidenses.</a:t>
                      </a:r>
                    </a:p>
                  </a:txBody>
                  <a:tcPr marL="18891" marR="18891" marT="9446" marB="9446" anchor="ctr"/>
                </a:tc>
                <a:extLst>
                  <a:ext uri="{0D108BD9-81ED-4DB2-BD59-A6C34878D82A}">
                    <a16:rowId xmlns="" xmlns:a16="http://schemas.microsoft.com/office/drawing/2014/main" val="2766099619"/>
                  </a:ext>
                </a:extLst>
              </a:tr>
              <a:tr h="196289">
                <a:tc>
                  <a:txBody>
                    <a:bodyPr/>
                    <a:lstStyle/>
                    <a:p>
                      <a:r>
                        <a:rPr lang="es-MX" sz="1200">
                          <a:effectLst/>
                        </a:rPr>
                        <a:t>1981</a:t>
                      </a:r>
                    </a:p>
                  </a:txBody>
                  <a:tcPr marL="18891" marR="18891" marT="9446" marB="9446" anchor="ctr"/>
                </a:tc>
                <a:tc>
                  <a:txBody>
                    <a:bodyPr/>
                    <a:lstStyle/>
                    <a:p>
                      <a:r>
                        <a:rPr lang="es-MX" sz="1200" dirty="0">
                          <a:effectLst/>
                        </a:rPr>
                        <a:t>Definición del protocolo </a:t>
                      </a:r>
                      <a:r>
                        <a:rPr lang="es-MX" sz="1200" u="none" strike="noStrike" dirty="0">
                          <a:effectLst/>
                        </a:rPr>
                        <a:t>TCP/IP</a:t>
                      </a:r>
                      <a:r>
                        <a:rPr lang="es-MX" sz="1200" dirty="0">
                          <a:effectLst/>
                        </a:rPr>
                        <a:t> y de la palabra «</a:t>
                      </a:r>
                      <a:r>
                        <a:rPr lang="es-MX" sz="1200" u="none" strike="noStrike" dirty="0">
                          <a:effectLst/>
                        </a:rPr>
                        <a:t>Internet</a:t>
                      </a:r>
                      <a:r>
                        <a:rPr lang="es-MX" sz="1200" dirty="0">
                          <a:effectLst/>
                        </a:rPr>
                        <a:t>»</a:t>
                      </a:r>
                    </a:p>
                  </a:txBody>
                  <a:tcPr marL="18891" marR="18891" marT="9446" marB="9446" anchor="ctr"/>
                </a:tc>
                <a:extLst>
                  <a:ext uri="{0D108BD9-81ED-4DB2-BD59-A6C34878D82A}">
                    <a16:rowId xmlns="" xmlns:a16="http://schemas.microsoft.com/office/drawing/2014/main" val="3242766516"/>
                  </a:ext>
                </a:extLst>
              </a:tr>
              <a:tr h="196289">
                <a:tc>
                  <a:txBody>
                    <a:bodyPr/>
                    <a:lstStyle/>
                    <a:p>
                      <a:r>
                        <a:rPr lang="es-MX" sz="1200">
                          <a:effectLst/>
                        </a:rPr>
                        <a:t>1983</a:t>
                      </a:r>
                    </a:p>
                  </a:txBody>
                  <a:tcPr marL="18891" marR="18891" marT="9446" marB="9446" anchor="ctr"/>
                </a:tc>
                <a:tc>
                  <a:txBody>
                    <a:bodyPr/>
                    <a:lstStyle/>
                    <a:p>
                      <a:r>
                        <a:rPr lang="es-MX" sz="1200">
                          <a:effectLst/>
                        </a:rPr>
                        <a:t>Primer servidor de nombres de sitios.</a:t>
                      </a:r>
                    </a:p>
                  </a:txBody>
                  <a:tcPr marL="18891" marR="18891" marT="9446" marB="9446" anchor="ctr"/>
                </a:tc>
                <a:extLst>
                  <a:ext uri="{0D108BD9-81ED-4DB2-BD59-A6C34878D82A}">
                    <a16:rowId xmlns="" xmlns:a16="http://schemas.microsoft.com/office/drawing/2014/main" val="99482790"/>
                  </a:ext>
                </a:extLst>
              </a:tr>
              <a:tr h="196289">
                <a:tc>
                  <a:txBody>
                    <a:bodyPr/>
                    <a:lstStyle/>
                    <a:p>
                      <a:r>
                        <a:rPr lang="es-MX" sz="1200">
                          <a:effectLst/>
                        </a:rPr>
                        <a:t>1984</a:t>
                      </a:r>
                    </a:p>
                  </a:txBody>
                  <a:tcPr marL="18891" marR="18891" marT="9446" marB="9446" anchor="ctr"/>
                </a:tc>
                <a:tc>
                  <a:txBody>
                    <a:bodyPr/>
                    <a:lstStyle/>
                    <a:p>
                      <a:r>
                        <a:rPr lang="es-MX" sz="1200">
                          <a:effectLst/>
                        </a:rPr>
                        <a:t>1000 computadoras conectadas.</a:t>
                      </a:r>
                    </a:p>
                  </a:txBody>
                  <a:tcPr marL="18891" marR="18891" marT="9446" marB="9446" anchor="ctr"/>
                </a:tc>
                <a:extLst>
                  <a:ext uri="{0D108BD9-81ED-4DB2-BD59-A6C34878D82A}">
                    <a16:rowId xmlns="" xmlns:a16="http://schemas.microsoft.com/office/drawing/2014/main" val="644586144"/>
                  </a:ext>
                </a:extLst>
              </a:tr>
              <a:tr h="196289">
                <a:tc>
                  <a:txBody>
                    <a:bodyPr/>
                    <a:lstStyle/>
                    <a:p>
                      <a:r>
                        <a:rPr lang="es-MX" sz="1200">
                          <a:effectLst/>
                        </a:rPr>
                        <a:t>1987</a:t>
                      </a:r>
                    </a:p>
                  </a:txBody>
                  <a:tcPr marL="18891" marR="18891" marT="9446" marB="9446" anchor="ctr"/>
                </a:tc>
                <a:tc>
                  <a:txBody>
                    <a:bodyPr/>
                    <a:lstStyle/>
                    <a:p>
                      <a:r>
                        <a:rPr lang="es-MX" sz="1200">
                          <a:effectLst/>
                        </a:rPr>
                        <a:t>10000 computadoras conectadas.</a:t>
                      </a:r>
                    </a:p>
                  </a:txBody>
                  <a:tcPr marL="18891" marR="18891" marT="9446" marB="9446" anchor="ctr"/>
                </a:tc>
                <a:extLst>
                  <a:ext uri="{0D108BD9-81ED-4DB2-BD59-A6C34878D82A}">
                    <a16:rowId xmlns="" xmlns:a16="http://schemas.microsoft.com/office/drawing/2014/main" val="59763196"/>
                  </a:ext>
                </a:extLst>
              </a:tr>
              <a:tr h="196289">
                <a:tc>
                  <a:txBody>
                    <a:bodyPr/>
                    <a:lstStyle/>
                    <a:p>
                      <a:r>
                        <a:rPr lang="es-MX" sz="1200">
                          <a:effectLst/>
                        </a:rPr>
                        <a:t>1989</a:t>
                      </a:r>
                    </a:p>
                  </a:txBody>
                  <a:tcPr marL="18891" marR="18891" marT="9446" marB="9446" anchor="ctr"/>
                </a:tc>
                <a:tc>
                  <a:txBody>
                    <a:bodyPr/>
                    <a:lstStyle/>
                    <a:p>
                      <a:r>
                        <a:rPr lang="es-MX" sz="1200">
                          <a:effectLst/>
                        </a:rPr>
                        <a:t>100000 computadoras conectadas.</a:t>
                      </a:r>
                    </a:p>
                  </a:txBody>
                  <a:tcPr marL="18891" marR="18891" marT="9446" marB="9446" anchor="ctr"/>
                </a:tc>
                <a:extLst>
                  <a:ext uri="{0D108BD9-81ED-4DB2-BD59-A6C34878D82A}">
                    <a16:rowId xmlns="" xmlns:a16="http://schemas.microsoft.com/office/drawing/2014/main" val="1670504931"/>
                  </a:ext>
                </a:extLst>
              </a:tr>
              <a:tr h="196289">
                <a:tc>
                  <a:txBody>
                    <a:bodyPr/>
                    <a:lstStyle/>
                    <a:p>
                      <a:r>
                        <a:rPr lang="es-MX" sz="1200">
                          <a:effectLst/>
                        </a:rPr>
                        <a:t>1990</a:t>
                      </a:r>
                    </a:p>
                  </a:txBody>
                  <a:tcPr marL="18891" marR="18891" marT="9446" marB="9446" anchor="ctr"/>
                </a:tc>
                <a:tc>
                  <a:txBody>
                    <a:bodyPr/>
                    <a:lstStyle/>
                    <a:p>
                      <a:r>
                        <a:rPr lang="es-MX" sz="1200">
                          <a:effectLst/>
                        </a:rPr>
                        <a:t>Desaparición de ARPANET</a:t>
                      </a:r>
                    </a:p>
                  </a:txBody>
                  <a:tcPr marL="18891" marR="18891" marT="9446" marB="9446" anchor="ctr"/>
                </a:tc>
                <a:extLst>
                  <a:ext uri="{0D108BD9-81ED-4DB2-BD59-A6C34878D82A}">
                    <a16:rowId xmlns="" xmlns:a16="http://schemas.microsoft.com/office/drawing/2014/main" val="2309841346"/>
                  </a:ext>
                </a:extLst>
              </a:tr>
              <a:tr h="196289">
                <a:tc>
                  <a:txBody>
                    <a:bodyPr/>
                    <a:lstStyle/>
                    <a:p>
                      <a:r>
                        <a:rPr lang="es-MX" sz="1200">
                          <a:effectLst/>
                        </a:rPr>
                        <a:t>1991</a:t>
                      </a:r>
                    </a:p>
                  </a:txBody>
                  <a:tcPr marL="18891" marR="18891" marT="9446" marB="9446" anchor="ctr"/>
                </a:tc>
                <a:tc>
                  <a:txBody>
                    <a:bodyPr/>
                    <a:lstStyle/>
                    <a:p>
                      <a:r>
                        <a:rPr lang="es-MX" sz="1200" dirty="0">
                          <a:effectLst/>
                        </a:rPr>
                        <a:t>Se anuncia públicamente la </a:t>
                      </a:r>
                      <a:r>
                        <a:rPr lang="es-MX" sz="1200" u="none" strike="noStrike" dirty="0" err="1">
                          <a:effectLst/>
                        </a:rPr>
                        <a:t>World</a:t>
                      </a:r>
                      <a:r>
                        <a:rPr lang="es-MX" sz="1200" u="none" strike="noStrike" dirty="0">
                          <a:effectLst/>
                        </a:rPr>
                        <a:t> Wide Web</a:t>
                      </a:r>
                      <a:endParaRPr lang="es-MX" sz="1200" dirty="0">
                        <a:effectLst/>
                      </a:endParaRPr>
                    </a:p>
                  </a:txBody>
                  <a:tcPr marL="18891" marR="18891" marT="9446" marB="9446" anchor="ctr"/>
                </a:tc>
                <a:extLst>
                  <a:ext uri="{0D108BD9-81ED-4DB2-BD59-A6C34878D82A}">
                    <a16:rowId xmlns="" xmlns:a16="http://schemas.microsoft.com/office/drawing/2014/main" val="836165865"/>
                  </a:ext>
                </a:extLst>
              </a:tr>
              <a:tr h="196289">
                <a:tc>
                  <a:txBody>
                    <a:bodyPr/>
                    <a:lstStyle/>
                    <a:p>
                      <a:r>
                        <a:rPr lang="es-MX" sz="1200">
                          <a:effectLst/>
                        </a:rPr>
                        <a:t>1992</a:t>
                      </a:r>
                    </a:p>
                  </a:txBody>
                  <a:tcPr marL="18891" marR="18891" marT="9446" marB="9446" anchor="ctr"/>
                </a:tc>
                <a:tc>
                  <a:txBody>
                    <a:bodyPr/>
                    <a:lstStyle/>
                    <a:p>
                      <a:r>
                        <a:rPr lang="es-MX" sz="1200">
                          <a:effectLst/>
                        </a:rPr>
                        <a:t>1 millón de computadoras conectadas.</a:t>
                      </a:r>
                    </a:p>
                  </a:txBody>
                  <a:tcPr marL="18891" marR="18891" marT="9446" marB="9446" anchor="ctr"/>
                </a:tc>
                <a:extLst>
                  <a:ext uri="{0D108BD9-81ED-4DB2-BD59-A6C34878D82A}">
                    <a16:rowId xmlns="" xmlns:a16="http://schemas.microsoft.com/office/drawing/2014/main" val="3329162445"/>
                  </a:ext>
                </a:extLst>
              </a:tr>
              <a:tr h="420084">
                <a:tc>
                  <a:txBody>
                    <a:bodyPr/>
                    <a:lstStyle/>
                    <a:p>
                      <a:r>
                        <a:rPr lang="es-MX" sz="1200">
                          <a:effectLst/>
                        </a:rPr>
                        <a:t>1993</a:t>
                      </a:r>
                    </a:p>
                  </a:txBody>
                  <a:tcPr marL="18891" marR="18891" marT="9446" marB="9446" anchor="ctr"/>
                </a:tc>
                <a:tc>
                  <a:txBody>
                    <a:bodyPr/>
                    <a:lstStyle/>
                    <a:p>
                      <a:r>
                        <a:rPr lang="es-MX" sz="1200" dirty="0">
                          <a:effectLst/>
                        </a:rPr>
                        <a:t>Aparición del </a:t>
                      </a:r>
                      <a:r>
                        <a:rPr lang="es-MX" sz="1200" u="none" strike="noStrike" dirty="0">
                          <a:effectLst/>
                        </a:rPr>
                        <a:t>navegador web</a:t>
                      </a:r>
                      <a:r>
                        <a:rPr lang="es-MX" sz="1200" dirty="0">
                          <a:effectLst/>
                        </a:rPr>
                        <a:t> </a:t>
                      </a:r>
                      <a:r>
                        <a:rPr lang="es-MX" sz="1200" u="none" strike="noStrike" dirty="0">
                          <a:effectLst/>
                        </a:rPr>
                        <a:t>NCSA Mosaic</a:t>
                      </a:r>
                      <a:endParaRPr lang="es-MX" sz="1200" u="none" strike="noStrike" baseline="30000" dirty="0">
                        <a:effectLst/>
                      </a:endParaRPr>
                    </a:p>
                    <a:p>
                      <a:r>
                        <a:rPr lang="es-MX" sz="1200" dirty="0">
                          <a:effectLst/>
                        </a:rPr>
                        <a:t>Primer buscador de la historia, </a:t>
                      </a:r>
                      <a:r>
                        <a:rPr lang="es-MX" sz="1200" dirty="0" err="1">
                          <a:effectLst/>
                        </a:rPr>
                        <a:t>Wandex</a:t>
                      </a:r>
                      <a:r>
                        <a:rPr lang="es-MX" sz="1200" dirty="0">
                          <a:effectLst/>
                        </a:rPr>
                        <a:t> servía como un índice de páginas web.</a:t>
                      </a:r>
                    </a:p>
                  </a:txBody>
                  <a:tcPr marL="18891" marR="18891" marT="9446" marB="9446" anchor="ctr"/>
                </a:tc>
                <a:extLst>
                  <a:ext uri="{0D108BD9-81ED-4DB2-BD59-A6C34878D82A}">
                    <a16:rowId xmlns="" xmlns:a16="http://schemas.microsoft.com/office/drawing/2014/main" val="29995872"/>
                  </a:ext>
                </a:extLst>
              </a:tr>
              <a:tr h="196289">
                <a:tc>
                  <a:txBody>
                    <a:bodyPr/>
                    <a:lstStyle/>
                    <a:p>
                      <a:r>
                        <a:rPr lang="es-MX" sz="1200">
                          <a:effectLst/>
                        </a:rPr>
                        <a:t>1996</a:t>
                      </a:r>
                    </a:p>
                  </a:txBody>
                  <a:tcPr marL="18891" marR="18891" marT="9446" marB="9446" anchor="ctr"/>
                </a:tc>
                <a:tc>
                  <a:txBody>
                    <a:bodyPr/>
                    <a:lstStyle/>
                    <a:p>
                      <a:r>
                        <a:rPr lang="es-MX" sz="1200" dirty="0">
                          <a:effectLst/>
                        </a:rPr>
                        <a:t>10 millones de computadoras conectadas.</a:t>
                      </a:r>
                    </a:p>
                  </a:txBody>
                  <a:tcPr marL="18891" marR="18891" marT="9446" marB="9446" anchor="ctr"/>
                </a:tc>
                <a:extLst>
                  <a:ext uri="{0D108BD9-81ED-4DB2-BD59-A6C34878D82A}">
                    <a16:rowId xmlns="" xmlns:a16="http://schemas.microsoft.com/office/drawing/2014/main" val="1421023517"/>
                  </a:ext>
                </a:extLst>
              </a:tr>
              <a:tr h="196289">
                <a:tc>
                  <a:txBody>
                    <a:bodyPr/>
                    <a:lstStyle/>
                    <a:p>
                      <a:r>
                        <a:rPr lang="es-MX" sz="1200">
                          <a:effectLst/>
                        </a:rPr>
                        <a:t>2001</a:t>
                      </a:r>
                    </a:p>
                  </a:txBody>
                  <a:tcPr marL="18891" marR="18891" marT="9446" marB="9446" anchor="ctr"/>
                </a:tc>
                <a:tc>
                  <a:txBody>
                    <a:bodyPr/>
                    <a:lstStyle/>
                    <a:p>
                      <a:r>
                        <a:rPr lang="es-MX" sz="1200" dirty="0">
                          <a:effectLst/>
                        </a:rPr>
                        <a:t>Explosión de la </a:t>
                      </a:r>
                      <a:r>
                        <a:rPr lang="es-MX" sz="1200" u="none" strike="noStrike" dirty="0">
                          <a:effectLst/>
                        </a:rPr>
                        <a:t>Burbuja.com</a:t>
                      </a:r>
                      <a:endParaRPr lang="es-MX" sz="1200" dirty="0">
                        <a:effectLst/>
                      </a:endParaRPr>
                    </a:p>
                  </a:txBody>
                  <a:tcPr marL="18891" marR="18891" marT="9446" marB="9446" anchor="ctr"/>
                </a:tc>
                <a:extLst>
                  <a:ext uri="{0D108BD9-81ED-4DB2-BD59-A6C34878D82A}">
                    <a16:rowId xmlns="" xmlns:a16="http://schemas.microsoft.com/office/drawing/2014/main" val="2883741455"/>
                  </a:ext>
                </a:extLst>
              </a:tr>
              <a:tr h="196289">
                <a:tc>
                  <a:txBody>
                    <a:bodyPr/>
                    <a:lstStyle/>
                    <a:p>
                      <a:r>
                        <a:rPr lang="es-MX" sz="1200">
                          <a:effectLst/>
                        </a:rPr>
                        <a:t>2009</a:t>
                      </a:r>
                    </a:p>
                  </a:txBody>
                  <a:tcPr marL="18891" marR="18891" marT="9446" marB="9446" anchor="ctr"/>
                </a:tc>
                <a:tc>
                  <a:txBody>
                    <a:bodyPr/>
                    <a:lstStyle/>
                    <a:p>
                      <a:r>
                        <a:rPr lang="es-MX" sz="1200" dirty="0">
                          <a:effectLst/>
                        </a:rPr>
                        <a:t>Primer sitio web que permitió la </a:t>
                      </a:r>
                      <a:r>
                        <a:rPr lang="es-MX" sz="1200" u="none" strike="noStrike" dirty="0">
                          <a:effectLst/>
                        </a:rPr>
                        <a:t>interacción táctil</a:t>
                      </a:r>
                      <a:r>
                        <a:rPr lang="es-MX" sz="1200" dirty="0">
                          <a:effectLst/>
                        </a:rPr>
                        <a:t>.</a:t>
                      </a:r>
                    </a:p>
                  </a:txBody>
                  <a:tcPr marL="18891" marR="18891" marT="9446" marB="9446" anchor="ctr"/>
                </a:tc>
                <a:extLst>
                  <a:ext uri="{0D108BD9-81ED-4DB2-BD59-A6C34878D82A}">
                    <a16:rowId xmlns="" xmlns:a16="http://schemas.microsoft.com/office/drawing/2014/main" val="4117206706"/>
                  </a:ext>
                </a:extLst>
              </a:tr>
            </a:tbl>
          </a:graphicData>
        </a:graphic>
      </p:graphicFrame>
    </p:spTree>
    <p:extLst>
      <p:ext uri="{BB962C8B-B14F-4D97-AF65-F5344CB8AC3E}">
        <p14:creationId xmlns:p14="http://schemas.microsoft.com/office/powerpoint/2010/main" val="26668888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96462" y="234461"/>
            <a:ext cx="10281138" cy="1289539"/>
          </a:xfrm>
        </p:spPr>
        <p:txBody>
          <a:bodyPr>
            <a:normAutofit/>
          </a:bodyPr>
          <a:lstStyle/>
          <a:p>
            <a:pPr algn="ctr"/>
            <a:r>
              <a:rPr lang="es-MX" sz="8000" b="1" dirty="0" smtClean="0">
                <a:latin typeface="Arial" pitchFamily="34" charset="0"/>
                <a:cs typeface="Arial" pitchFamily="34" charset="0"/>
              </a:rPr>
              <a:t>¿Qué es?</a:t>
            </a:r>
            <a:endParaRPr lang="es-MX" sz="8000" b="1" dirty="0">
              <a:latin typeface="Arial" pitchFamily="34" charset="0"/>
              <a:cs typeface="Arial" pitchFamily="34" charset="0"/>
            </a:endParaRPr>
          </a:p>
        </p:txBody>
      </p:sp>
      <p:sp>
        <p:nvSpPr>
          <p:cNvPr id="3" name="2 Marcador de contenido"/>
          <p:cNvSpPr>
            <a:spLocks noGrp="1"/>
          </p:cNvSpPr>
          <p:nvPr>
            <p:ph idx="1"/>
          </p:nvPr>
        </p:nvSpPr>
        <p:spPr>
          <a:xfrm>
            <a:off x="1946030" y="2532184"/>
            <a:ext cx="7860323" cy="2671763"/>
          </a:xfrm>
        </p:spPr>
        <p:txBody>
          <a:bodyPr/>
          <a:lstStyle/>
          <a:p>
            <a:endParaRPr lang="es-MX"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224" y="1696547"/>
            <a:ext cx="8611553" cy="4211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92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14589"/>
          </a:xfrm>
        </p:spPr>
        <p:txBody>
          <a:bodyPr>
            <a:noAutofit/>
          </a:bodyPr>
          <a:lstStyle/>
          <a:p>
            <a:pPr algn="ctr"/>
            <a:r>
              <a:rPr lang="es-MX" sz="4000" b="1" dirty="0" smtClean="0">
                <a:latin typeface="Arial" pitchFamily="34" charset="0"/>
                <a:cs typeface="Arial" pitchFamily="34" charset="0"/>
              </a:rPr>
              <a:t>INTERNET</a:t>
            </a:r>
            <a:endParaRPr lang="es-MX" sz="4000" b="1" dirty="0">
              <a:latin typeface="Arial" pitchFamily="34" charset="0"/>
              <a:cs typeface="Arial" pitchFamily="34" charset="0"/>
            </a:endParaRPr>
          </a:p>
        </p:txBody>
      </p:sp>
      <p:sp>
        <p:nvSpPr>
          <p:cNvPr id="3" name="Marcador de contenido 2"/>
          <p:cNvSpPr>
            <a:spLocks noGrp="1"/>
          </p:cNvSpPr>
          <p:nvPr>
            <p:ph idx="1"/>
          </p:nvPr>
        </p:nvSpPr>
        <p:spPr>
          <a:xfrm>
            <a:off x="862885" y="1313645"/>
            <a:ext cx="10354614" cy="4773166"/>
          </a:xfrm>
        </p:spPr>
        <p:txBody>
          <a:bodyPr>
            <a:normAutofit fontScale="92500" lnSpcReduction="20000"/>
          </a:bodyPr>
          <a:lstStyle/>
          <a:p>
            <a:pPr algn="just">
              <a:lnSpc>
                <a:spcPct val="150000"/>
              </a:lnSpc>
            </a:pPr>
            <a:r>
              <a:rPr lang="es-MX" b="1" dirty="0" smtClean="0">
                <a:solidFill>
                  <a:srgbClr val="002060"/>
                </a:solidFill>
                <a:latin typeface="Arial" pitchFamily="34" charset="0"/>
                <a:cs typeface="Arial" pitchFamily="34" charset="0"/>
              </a:rPr>
              <a:t>Internet</a:t>
            </a:r>
            <a:r>
              <a:rPr lang="es-MX" dirty="0" smtClean="0">
                <a:latin typeface="Arial" pitchFamily="34" charset="0"/>
                <a:cs typeface="Arial" pitchFamily="34" charset="0"/>
              </a:rPr>
              <a:t> es </a:t>
            </a:r>
            <a:r>
              <a:rPr lang="es-MX" dirty="0">
                <a:latin typeface="Arial" pitchFamily="34" charset="0"/>
                <a:cs typeface="Arial" pitchFamily="34" charset="0"/>
              </a:rPr>
              <a:t>un conjunto de redes: </a:t>
            </a:r>
            <a:r>
              <a:rPr lang="es-MX" b="1" dirty="0" smtClean="0">
                <a:solidFill>
                  <a:srgbClr val="002060"/>
                </a:solidFill>
                <a:latin typeface="Arial" pitchFamily="34" charset="0"/>
                <a:cs typeface="Arial" pitchFamily="34" charset="0"/>
              </a:rPr>
              <a:t>redes de ordenadores </a:t>
            </a:r>
            <a:r>
              <a:rPr lang="es-MX" dirty="0">
                <a:latin typeface="Arial" pitchFamily="34" charset="0"/>
                <a:cs typeface="Arial" pitchFamily="34" charset="0"/>
              </a:rPr>
              <a:t>y equipos físicamente unidos mediante cables que conectan puntos de todo el mundo. Estos cables se presentan en muchas formas, desde cables de red local (varias máquinas conectadas en una oficina o campus) a cables telefónicos convencionales, digitales y canales de fibra óptica que forman las «carreteras» principales. Esta gigantesca Red se difumina en ocasiones porque los datos pueden transmitirse vía satélite, o a través de servicios como la telefonía </a:t>
            </a:r>
            <a:r>
              <a:rPr lang="es-MX" dirty="0" smtClean="0">
                <a:latin typeface="Arial" pitchFamily="34" charset="0"/>
                <a:cs typeface="Arial" pitchFamily="34" charset="0"/>
              </a:rPr>
              <a:t>celular.</a:t>
            </a:r>
            <a:endParaRPr lang="es-MX" dirty="0">
              <a:latin typeface="Arial" pitchFamily="34" charset="0"/>
              <a:cs typeface="Arial" pitchFamily="34" charset="0"/>
            </a:endParaRPr>
          </a:p>
        </p:txBody>
      </p:sp>
    </p:spTree>
    <p:extLst>
      <p:ext uri="{BB962C8B-B14F-4D97-AF65-F5344CB8AC3E}">
        <p14:creationId xmlns:p14="http://schemas.microsoft.com/office/powerpoint/2010/main" val="6781172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745218"/>
          </a:xfrm>
        </p:spPr>
        <p:txBody>
          <a:bodyPr>
            <a:normAutofit/>
          </a:bodyPr>
          <a:lstStyle/>
          <a:p>
            <a:pPr algn="ctr"/>
            <a:r>
              <a:rPr lang="es-MX" sz="4000" b="1" dirty="0">
                <a:latin typeface="Arial" pitchFamily="34" charset="0"/>
                <a:cs typeface="Arial" pitchFamily="34" charset="0"/>
              </a:rPr>
              <a:t>¿Cómo funciona Internet?</a:t>
            </a:r>
          </a:p>
        </p:txBody>
      </p:sp>
      <p:sp>
        <p:nvSpPr>
          <p:cNvPr id="3" name="Marcador de contenido 2"/>
          <p:cNvSpPr>
            <a:spLocks noGrp="1"/>
          </p:cNvSpPr>
          <p:nvPr>
            <p:ph idx="1"/>
          </p:nvPr>
        </p:nvSpPr>
        <p:spPr>
          <a:xfrm>
            <a:off x="489397" y="1596980"/>
            <a:ext cx="11114467" cy="4579983"/>
          </a:xfrm>
        </p:spPr>
        <p:txBody>
          <a:bodyPr>
            <a:normAutofit fontScale="77500" lnSpcReduction="20000"/>
          </a:bodyPr>
          <a:lstStyle/>
          <a:p>
            <a:pPr algn="just">
              <a:lnSpc>
                <a:spcPct val="160000"/>
              </a:lnSpc>
            </a:pPr>
            <a:r>
              <a:rPr lang="es-MX" dirty="0" smtClean="0">
                <a:latin typeface="Arial" pitchFamily="34" charset="0"/>
                <a:cs typeface="Arial" pitchFamily="34" charset="0"/>
              </a:rPr>
              <a:t>En Internet, las comunicaciones concretas se establecen entre dos puntos: uno es el ordenador personal desde el que uno accede y el otro es cualquiera de los servidores que hay en la Red y facilitan información. </a:t>
            </a:r>
          </a:p>
          <a:p>
            <a:pPr algn="just">
              <a:lnSpc>
                <a:spcPct val="160000"/>
              </a:lnSpc>
            </a:pPr>
            <a:r>
              <a:rPr lang="es-MX" dirty="0" smtClean="0">
                <a:latin typeface="Arial" pitchFamily="34" charset="0"/>
                <a:cs typeface="Arial" pitchFamily="34" charset="0"/>
              </a:rPr>
              <a:t>Uno de los fundamentos de Internet es el TCP/IP, un protocolo de transmisión que asigna a cada máquina que se conecta un número específico, llamado «número IP» (que actúa a modo de «número teléfono único») como por ejemplo 80.123.234.111.</a:t>
            </a:r>
          </a:p>
          <a:p>
            <a:pPr algn="just">
              <a:lnSpc>
                <a:spcPct val="160000"/>
              </a:lnSpc>
            </a:pPr>
            <a:r>
              <a:rPr lang="es-MX" dirty="0" smtClean="0">
                <a:latin typeface="Arial" pitchFamily="34" charset="0"/>
                <a:cs typeface="Arial" pitchFamily="34" charset="0"/>
              </a:rPr>
              <a:t>El protocolo TCP/IP sirve para establecer una comunicación entre dos puntos remotos mediante el envío de información en paquetes.</a:t>
            </a:r>
            <a:endParaRPr lang="es-MX" dirty="0">
              <a:latin typeface="Arial" pitchFamily="34" charset="0"/>
              <a:cs typeface="Arial" pitchFamily="34" charset="0"/>
            </a:endParaRPr>
          </a:p>
        </p:txBody>
      </p:sp>
    </p:spTree>
    <p:extLst>
      <p:ext uri="{BB962C8B-B14F-4D97-AF65-F5344CB8AC3E}">
        <p14:creationId xmlns:p14="http://schemas.microsoft.com/office/powerpoint/2010/main" val="13675902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888909"/>
          </a:xfrm>
        </p:spPr>
        <p:txBody>
          <a:bodyPr>
            <a:normAutofit/>
          </a:bodyPr>
          <a:lstStyle/>
          <a:p>
            <a:pPr algn="ctr"/>
            <a:r>
              <a:rPr lang="es-MX" sz="4000" b="1" dirty="0" smtClean="0">
                <a:latin typeface="Arial" pitchFamily="34" charset="0"/>
                <a:cs typeface="Arial" pitchFamily="34" charset="0"/>
              </a:rPr>
              <a:t>POR TANTO... ¿QUÉ ES INTERNET?</a:t>
            </a:r>
            <a:endParaRPr lang="es-MX" sz="4000" dirty="0">
              <a:latin typeface="Arial" pitchFamily="34" charset="0"/>
              <a:cs typeface="Arial" pitchFamily="34" charset="0"/>
            </a:endParaRPr>
          </a:p>
        </p:txBody>
      </p:sp>
      <p:sp>
        <p:nvSpPr>
          <p:cNvPr id="3" name="Marcador de contenido 2"/>
          <p:cNvSpPr>
            <a:spLocks noGrp="1"/>
          </p:cNvSpPr>
          <p:nvPr>
            <p:ph idx="1"/>
          </p:nvPr>
        </p:nvSpPr>
        <p:spPr>
          <a:xfrm>
            <a:off x="6207617" y="1468192"/>
            <a:ext cx="5146182" cy="4708771"/>
          </a:xfrm>
        </p:spPr>
        <p:txBody>
          <a:bodyPr>
            <a:normAutofit fontScale="85000" lnSpcReduction="10000"/>
          </a:bodyPr>
          <a:lstStyle/>
          <a:p>
            <a:pPr algn="just">
              <a:lnSpc>
                <a:spcPct val="150000"/>
              </a:lnSpc>
            </a:pPr>
            <a:r>
              <a:rPr lang="es-MX" sz="3200" dirty="0">
                <a:latin typeface="Arial" pitchFamily="34" charset="0"/>
                <a:cs typeface="Arial" pitchFamily="34" charset="0"/>
              </a:rPr>
              <a:t>Internet es el mayor conjunto que existe de información, personas, ordenadores y software funcionando de forma cooperativa, publicando y organizando información, e interactuando a nivel global.</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397" y="1533726"/>
            <a:ext cx="5321658"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03772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12277" y="243133"/>
            <a:ext cx="9144000" cy="1791729"/>
          </a:xfrm>
        </p:spPr>
        <p:txBody>
          <a:bodyPr/>
          <a:lstStyle/>
          <a:p>
            <a:r>
              <a:rPr lang="es-MX" dirty="0" smtClean="0">
                <a:latin typeface="Berlin Sans FB" panose="020E0602020502020306" pitchFamily="34" charset="0"/>
              </a:rPr>
              <a:t>COMO FUNCIONA LA INTERNET</a:t>
            </a:r>
            <a:endParaRPr lang="es-MX" dirty="0">
              <a:latin typeface="Berlin Sans FB" panose="020E0602020502020306" pitchFamily="34" charset="0"/>
            </a:endParaRPr>
          </a:p>
        </p:txBody>
      </p:sp>
      <p:pic>
        <p:nvPicPr>
          <p:cNvPr id="3074" name="Picture 2" descr="Resultado de imagen para que es interne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044" y="2224938"/>
            <a:ext cx="6897643" cy="422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05138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half" idx="1"/>
          </p:nvPr>
        </p:nvSpPr>
        <p:spPr>
          <a:xfrm>
            <a:off x="605307" y="965915"/>
            <a:ext cx="5460642" cy="5383369"/>
          </a:xfrm>
        </p:spPr>
        <p:txBody>
          <a:bodyPr>
            <a:normAutofit fontScale="92500"/>
          </a:bodyPr>
          <a:lstStyle/>
          <a:p>
            <a:pPr algn="just"/>
            <a:r>
              <a:rPr lang="es-MX" dirty="0">
                <a:latin typeface="Arial" pitchFamily="34" charset="0"/>
                <a:cs typeface="Arial" pitchFamily="34" charset="0"/>
              </a:rPr>
              <a:t>Las computadoras se pueden comunicar porque están unidos a través de conexiones telefónicas </a:t>
            </a:r>
            <a:r>
              <a:rPr lang="es-MX" dirty="0" smtClean="0">
                <a:latin typeface="Arial" pitchFamily="34" charset="0"/>
                <a:cs typeface="Arial" pitchFamily="34" charset="0"/>
              </a:rPr>
              <a:t> </a:t>
            </a:r>
            <a:r>
              <a:rPr lang="es-MX" dirty="0">
                <a:latin typeface="Arial" pitchFamily="34" charset="0"/>
                <a:cs typeface="Arial" pitchFamily="34" charset="0"/>
              </a:rPr>
              <a:t>y gracias a que utilizan un lenguaje o protocolo común, el </a:t>
            </a:r>
            <a:r>
              <a:rPr lang="es-MX" dirty="0" smtClean="0">
                <a:latin typeface="Arial" pitchFamily="34" charset="0"/>
                <a:cs typeface="Arial" pitchFamily="34" charset="0"/>
              </a:rPr>
              <a:t>TCP/IP</a:t>
            </a:r>
          </a:p>
          <a:p>
            <a:pPr algn="just"/>
            <a:endParaRPr lang="es-MX" dirty="0" smtClean="0">
              <a:latin typeface="Arial" pitchFamily="34" charset="0"/>
              <a:cs typeface="Arial" pitchFamily="34" charset="0"/>
            </a:endParaRPr>
          </a:p>
          <a:p>
            <a:pPr algn="just"/>
            <a:r>
              <a:rPr lang="es-MX" dirty="0" smtClean="0">
                <a:latin typeface="Arial" pitchFamily="34" charset="0"/>
                <a:cs typeface="Arial" pitchFamily="34" charset="0"/>
              </a:rPr>
              <a:t>El usuario </a:t>
            </a:r>
            <a:r>
              <a:rPr lang="es-MX" dirty="0">
                <a:latin typeface="Arial" pitchFamily="34" charset="0"/>
                <a:cs typeface="Arial" pitchFamily="34" charset="0"/>
              </a:rPr>
              <a:t>se conecta a </a:t>
            </a:r>
            <a:r>
              <a:rPr lang="es-MX" dirty="0" smtClean="0">
                <a:latin typeface="Arial" pitchFamily="34" charset="0"/>
                <a:cs typeface="Arial" pitchFamily="34" charset="0"/>
              </a:rPr>
              <a:t>la red . </a:t>
            </a:r>
            <a:r>
              <a:rPr lang="es-MX" dirty="0">
                <a:latin typeface="Arial" pitchFamily="34" charset="0"/>
                <a:cs typeface="Arial" pitchFamily="34" charset="0"/>
              </a:rPr>
              <a:t>A partir de este momento el protocolo TCP/IP entra en juego, gracias a él puedes comunicarte con tu Proveedor de servicios de Internet (ISP) dándole a conocer tu dirección física. </a:t>
            </a:r>
          </a:p>
        </p:txBody>
      </p:sp>
      <p:pic>
        <p:nvPicPr>
          <p:cNvPr id="7" name="Marcador de contenido 6"/>
          <p:cNvPicPr>
            <a:picLocks noGrp="1" noChangeAspect="1"/>
          </p:cNvPicPr>
          <p:nvPr>
            <p:ph sz="half" idx="2"/>
          </p:nvPr>
        </p:nvPicPr>
        <p:blipFill>
          <a:blip r:embed="rId2"/>
          <a:stretch>
            <a:fillRect/>
          </a:stretch>
        </p:blipFill>
        <p:spPr>
          <a:xfrm>
            <a:off x="6761409" y="1269303"/>
            <a:ext cx="4601070" cy="3957013"/>
          </a:xfrm>
          <a:prstGeom prst="rect">
            <a:avLst/>
          </a:prstGeom>
        </p:spPr>
      </p:pic>
    </p:spTree>
    <p:extLst>
      <p:ext uri="{BB962C8B-B14F-4D97-AF65-F5344CB8AC3E}">
        <p14:creationId xmlns:p14="http://schemas.microsoft.com/office/powerpoint/2010/main" val="2763991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355723" y="1448872"/>
            <a:ext cx="4913291" cy="3921618"/>
          </a:xfrm>
        </p:spPr>
        <p:txBody>
          <a:bodyPr/>
          <a:lstStyle/>
          <a:p>
            <a:pPr algn="just"/>
            <a:r>
              <a:rPr lang="es-MX" dirty="0"/>
              <a:t>En Internet, las comunicaciones concretas se establecen entre dos puntos: uno es el ordenador personal desde el que usted accede y el otro es cualquiera de los servidores que hay en la Red y facilitan información. </a:t>
            </a:r>
            <a:endParaRPr lang="es-MX" dirty="0" smtClean="0"/>
          </a:p>
          <a:p>
            <a:endParaRPr lang="es-MX" dirty="0"/>
          </a:p>
        </p:txBody>
      </p:sp>
      <p:pic>
        <p:nvPicPr>
          <p:cNvPr id="5" name="Marcador de contenido 4"/>
          <p:cNvPicPr>
            <a:picLocks noGrp="1" noChangeAspect="1"/>
          </p:cNvPicPr>
          <p:nvPr>
            <p:ph sz="half" idx="2"/>
          </p:nvPr>
        </p:nvPicPr>
        <p:blipFill>
          <a:blip r:embed="rId2"/>
          <a:stretch>
            <a:fillRect/>
          </a:stretch>
        </p:blipFill>
        <p:spPr>
          <a:xfrm>
            <a:off x="819284" y="1085322"/>
            <a:ext cx="4448175" cy="4704806"/>
          </a:xfrm>
          <a:prstGeom prst="rect">
            <a:avLst/>
          </a:prstGeom>
        </p:spPr>
      </p:pic>
    </p:spTree>
    <p:extLst>
      <p:ext uri="{BB962C8B-B14F-4D97-AF65-F5344CB8AC3E}">
        <p14:creationId xmlns:p14="http://schemas.microsoft.com/office/powerpoint/2010/main" val="11971742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811369" y="1214847"/>
            <a:ext cx="5008017" cy="4652554"/>
          </a:xfrm>
        </p:spPr>
        <p:txBody>
          <a:bodyPr/>
          <a:lstStyle/>
          <a:p>
            <a:pPr algn="just"/>
            <a:r>
              <a:rPr lang="es-MX" dirty="0"/>
              <a:t>El fundamento de Internet es el TCP/IP, un protocolo de transmisión que asigna a cada máquina que se conecta un número específico, llamado "número </a:t>
            </a:r>
            <a:r>
              <a:rPr lang="es-MX" dirty="0" smtClean="0"/>
              <a:t>IP“  </a:t>
            </a:r>
          </a:p>
          <a:p>
            <a:pPr algn="just"/>
            <a:endParaRPr lang="es-MX" dirty="0"/>
          </a:p>
          <a:p>
            <a:pPr algn="just"/>
            <a:r>
              <a:rPr lang="es-MX" dirty="0" smtClean="0"/>
              <a:t> Un ejemplo es de un  </a:t>
            </a:r>
            <a:r>
              <a:rPr lang="es-MX" dirty="0"/>
              <a:t>"número teléfono único</a:t>
            </a:r>
            <a:r>
              <a:rPr lang="es-MX" dirty="0" smtClean="0"/>
              <a:t>" </a:t>
            </a:r>
            <a:r>
              <a:rPr lang="es-MX" dirty="0"/>
              <a:t>como </a:t>
            </a:r>
            <a:r>
              <a:rPr lang="es-MX" dirty="0" smtClean="0"/>
              <a:t>192.555.26.11</a:t>
            </a:r>
            <a:endParaRPr lang="es-MX" dirty="0"/>
          </a:p>
        </p:txBody>
      </p:sp>
      <p:pic>
        <p:nvPicPr>
          <p:cNvPr id="5" name="Marcador de contenido 4"/>
          <p:cNvPicPr>
            <a:picLocks noGrp="1" noChangeAspect="1"/>
          </p:cNvPicPr>
          <p:nvPr>
            <p:ph sz="half" idx="2"/>
          </p:nvPr>
        </p:nvPicPr>
        <p:blipFill rotWithShape="1">
          <a:blip r:embed="rId2"/>
          <a:srcRect l="11939" t="3042" r="14768" b="10142"/>
          <a:stretch/>
        </p:blipFill>
        <p:spPr>
          <a:xfrm>
            <a:off x="7147775" y="1339403"/>
            <a:ext cx="4407094" cy="4095482"/>
          </a:xfrm>
          <a:prstGeom prst="rect">
            <a:avLst/>
          </a:prstGeom>
        </p:spPr>
      </p:pic>
    </p:spTree>
    <p:extLst>
      <p:ext uri="{BB962C8B-B14F-4D97-AF65-F5344CB8AC3E}">
        <p14:creationId xmlns:p14="http://schemas.microsoft.com/office/powerpoint/2010/main" val="37263108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41231" y="262095"/>
            <a:ext cx="10515600" cy="1038672"/>
          </a:xfrm>
        </p:spPr>
        <p:txBody>
          <a:bodyPr/>
          <a:lstStyle/>
          <a:p>
            <a:pPr algn="ctr"/>
            <a:r>
              <a:rPr lang="es-ES" b="1" dirty="0">
                <a:ln w="0"/>
                <a:latin typeface="Arial" panose="020B0604020202020204" pitchFamily="34" charset="0"/>
                <a:cs typeface="Arial" panose="020B0604020202020204" pitchFamily="34" charset="0"/>
              </a:rPr>
              <a:t>¿Cómo surgió la Internet</a:t>
            </a:r>
            <a:r>
              <a:rPr lang="es-ES" b="1" dirty="0" smtClean="0">
                <a:ln w="0"/>
                <a:latin typeface="Arial" panose="020B0604020202020204" pitchFamily="34" charset="0"/>
                <a:cs typeface="Arial" panose="020B0604020202020204" pitchFamily="34" charset="0"/>
              </a:rPr>
              <a:t>?</a:t>
            </a:r>
            <a:endParaRPr lang="es-MX"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4254" y="1648494"/>
            <a:ext cx="8641723" cy="439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3131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639059" y="1061404"/>
            <a:ext cx="4447786" cy="4574177"/>
          </a:xfrm>
        </p:spPr>
        <p:txBody>
          <a:bodyPr/>
          <a:lstStyle/>
          <a:p>
            <a:pPr algn="just"/>
            <a:r>
              <a:rPr lang="es-MX" dirty="0"/>
              <a:t>El </a:t>
            </a:r>
            <a:r>
              <a:rPr lang="es-MX" dirty="0" smtClean="0"/>
              <a:t>protocolo TCP/IP </a:t>
            </a:r>
            <a:r>
              <a:rPr lang="es-MX" dirty="0"/>
              <a:t>TCP/IP </a:t>
            </a:r>
            <a:r>
              <a:rPr lang="es-MX" dirty="0" smtClean="0"/>
              <a:t>es un conjunto de protocolos de </a:t>
            </a:r>
            <a:r>
              <a:rPr lang="es-MX" dirty="0"/>
              <a:t>red </a:t>
            </a:r>
            <a:r>
              <a:rPr lang="es-MX" dirty="0" smtClean="0"/>
              <a:t>capaces de soportar las comunicaciones entre </a:t>
            </a:r>
            <a:r>
              <a:rPr lang="es-MX" dirty="0"/>
              <a:t>equipos </a:t>
            </a:r>
            <a:r>
              <a:rPr lang="es-MX" dirty="0" smtClean="0"/>
              <a:t>conectados a gran número de redes heterogéneas</a:t>
            </a:r>
            <a:r>
              <a:rPr lang="es-MX" dirty="0"/>
              <a:t>, </a:t>
            </a:r>
            <a:r>
              <a:rPr lang="es-MX" dirty="0" smtClean="0"/>
              <a:t>independientes de </a:t>
            </a:r>
            <a:r>
              <a:rPr lang="es-MX" dirty="0"/>
              <a:t>un vendedor.</a:t>
            </a:r>
          </a:p>
        </p:txBody>
      </p:sp>
      <p:pic>
        <p:nvPicPr>
          <p:cNvPr id="7" name="Marcador de contenido 6"/>
          <p:cNvPicPr>
            <a:picLocks noGrp="1" noChangeAspect="1"/>
          </p:cNvPicPr>
          <p:nvPr>
            <p:ph sz="half" idx="2"/>
          </p:nvPr>
        </p:nvPicPr>
        <p:blipFill>
          <a:blip r:embed="rId2"/>
          <a:stretch>
            <a:fillRect/>
          </a:stretch>
        </p:blipFill>
        <p:spPr>
          <a:xfrm>
            <a:off x="796709" y="1571436"/>
            <a:ext cx="5038158" cy="3361171"/>
          </a:xfrm>
          <a:prstGeom prst="rect">
            <a:avLst/>
          </a:prstGeom>
        </p:spPr>
      </p:pic>
    </p:spTree>
    <p:extLst>
      <p:ext uri="{BB962C8B-B14F-4D97-AF65-F5344CB8AC3E}">
        <p14:creationId xmlns:p14="http://schemas.microsoft.com/office/powerpoint/2010/main" val="31112891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452316" y="991857"/>
            <a:ext cx="4866349" cy="4939937"/>
          </a:xfrm>
        </p:spPr>
        <p:txBody>
          <a:bodyPr>
            <a:normAutofit lnSpcReduction="10000"/>
          </a:bodyPr>
          <a:lstStyle/>
          <a:p>
            <a:pPr algn="just"/>
            <a:r>
              <a:rPr lang="es-MX" dirty="0"/>
              <a:t>S</a:t>
            </a:r>
            <a:r>
              <a:rPr lang="es-MX" dirty="0" smtClean="0"/>
              <a:t>irve </a:t>
            </a:r>
            <a:r>
              <a:rPr lang="es-MX" dirty="0"/>
              <a:t>para establecer una comunicación entre dos puntos remotos mediante el envío de información en paquetes. Al transmitir un mensaje o una página con imágenes, por ejemplo, el bloque completo de datos se divide en pequeños bloques que viajan de un punto a otro de la red, entre dos números IP determinados, siguiendo cualquiera de las posibles rutas.</a:t>
            </a:r>
          </a:p>
        </p:txBody>
      </p:sp>
      <p:pic>
        <p:nvPicPr>
          <p:cNvPr id="5" name="Marcador de contenido 4"/>
          <p:cNvPicPr>
            <a:picLocks noGrp="1" noChangeAspect="1"/>
          </p:cNvPicPr>
          <p:nvPr>
            <p:ph sz="half" idx="2"/>
          </p:nvPr>
        </p:nvPicPr>
        <p:blipFill>
          <a:blip r:embed="rId2"/>
          <a:stretch>
            <a:fillRect/>
          </a:stretch>
        </p:blipFill>
        <p:spPr>
          <a:xfrm>
            <a:off x="825750" y="1408765"/>
            <a:ext cx="5037912" cy="3704148"/>
          </a:xfrm>
          <a:prstGeom prst="rect">
            <a:avLst/>
          </a:prstGeom>
        </p:spPr>
      </p:pic>
    </p:spTree>
    <p:extLst>
      <p:ext uri="{BB962C8B-B14F-4D97-AF65-F5344CB8AC3E}">
        <p14:creationId xmlns:p14="http://schemas.microsoft.com/office/powerpoint/2010/main" val="74851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786685" y="1246076"/>
            <a:ext cx="5181600" cy="4351338"/>
          </a:xfrm>
        </p:spPr>
        <p:txBody>
          <a:bodyPr/>
          <a:lstStyle/>
          <a:p>
            <a:pPr algn="just"/>
            <a:r>
              <a:rPr lang="es-MX" dirty="0"/>
              <a:t>TCP/IP es la base de todas las máquinas y software sobre el que funciona Internet: los programas de correo electrónico, transferencia de archivos y transmisión de páginas con texto e imágenes y enlaces de hipertexto.</a:t>
            </a:r>
          </a:p>
        </p:txBody>
      </p:sp>
      <p:pic>
        <p:nvPicPr>
          <p:cNvPr id="6" name="Marcador de contenido 5"/>
          <p:cNvPicPr>
            <a:picLocks noGrp="1" noChangeAspect="1"/>
          </p:cNvPicPr>
          <p:nvPr>
            <p:ph sz="half" idx="2"/>
          </p:nvPr>
        </p:nvPicPr>
        <p:blipFill>
          <a:blip r:embed="rId2"/>
          <a:stretch>
            <a:fillRect/>
          </a:stretch>
        </p:blipFill>
        <p:spPr>
          <a:xfrm>
            <a:off x="6872354" y="1075386"/>
            <a:ext cx="4670244" cy="4252909"/>
          </a:xfrm>
          <a:prstGeom prst="rect">
            <a:avLst/>
          </a:prstGeom>
        </p:spPr>
      </p:pic>
    </p:spTree>
    <p:extLst>
      <p:ext uri="{BB962C8B-B14F-4D97-AF65-F5344CB8AC3E}">
        <p14:creationId xmlns:p14="http://schemas.microsoft.com/office/powerpoint/2010/main" val="688264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1528292" y="340301"/>
            <a:ext cx="9325708" cy="1139703"/>
          </a:xfrm>
        </p:spPr>
        <p:txBody>
          <a:bodyPr>
            <a:normAutofit fontScale="90000"/>
          </a:bodyPr>
          <a:lstStyle/>
          <a:p>
            <a:r>
              <a:rPr lang="es-MX" sz="6000" dirty="0" smtClean="0">
                <a:latin typeface="Arial" pitchFamily="34" charset="0"/>
                <a:cs typeface="Arial" pitchFamily="34" charset="0"/>
              </a:rPr>
              <a:t>¿Qué tipo de información es?</a:t>
            </a:r>
            <a:endParaRPr lang="es-MX" sz="6000" dirty="0">
              <a:latin typeface="Arial" pitchFamily="34" charset="0"/>
              <a:cs typeface="Arial" pitchFamily="34" charset="0"/>
            </a:endParaRPr>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819" t="4370" r="5527" b="4370"/>
          <a:stretch/>
        </p:blipFill>
        <p:spPr bwMode="auto">
          <a:xfrm>
            <a:off x="837126" y="1620367"/>
            <a:ext cx="4224270" cy="4252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6254" y="1811943"/>
            <a:ext cx="5282484" cy="3869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93005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15155" y="666526"/>
            <a:ext cx="11088710" cy="4351338"/>
          </a:xfrm>
        </p:spPr>
        <p:txBody>
          <a:bodyPr/>
          <a:lstStyle/>
          <a:p>
            <a:pPr marL="0" indent="0" algn="just">
              <a:buNone/>
            </a:pPr>
            <a:r>
              <a:rPr lang="es-MX" dirty="0">
                <a:latin typeface="Arial" pitchFamily="34" charset="0"/>
                <a:cs typeface="Arial" pitchFamily="34" charset="0"/>
              </a:rPr>
              <a:t>Las fuentes de información son elementos que nos proporcionan datos y recursos para ampliar nuestro conocimiento sobre una actividad o área </a:t>
            </a:r>
            <a:r>
              <a:rPr lang="es-MX" dirty="0" smtClean="0">
                <a:latin typeface="Arial" pitchFamily="34" charset="0"/>
                <a:cs typeface="Arial" pitchFamily="34" charset="0"/>
              </a:rPr>
              <a:t>especifica. Al </a:t>
            </a:r>
            <a:r>
              <a:rPr lang="es-MX" dirty="0">
                <a:latin typeface="Arial" pitchFamily="34" charset="0"/>
                <a:cs typeface="Arial" pitchFamily="34" charset="0"/>
              </a:rPr>
              <a:t>igual que las fuentes tradicionales, en Internet podemos clasificar las fuentes en dos grandes </a:t>
            </a:r>
            <a:r>
              <a:rPr lang="es-MX" dirty="0" smtClean="0">
                <a:latin typeface="Arial" pitchFamily="34" charset="0"/>
                <a:cs typeface="Arial" pitchFamily="34" charset="0"/>
              </a:rPr>
              <a:t>grupos: </a:t>
            </a:r>
            <a:r>
              <a:rPr lang="es-MX" b="1" dirty="0" smtClean="0">
                <a:latin typeface="Arial" pitchFamily="34" charset="0"/>
                <a:cs typeface="Arial" pitchFamily="34" charset="0"/>
              </a:rPr>
              <a:t>Fuentes de Información Primaria </a:t>
            </a:r>
            <a:r>
              <a:rPr lang="es-MX" dirty="0" smtClean="0">
                <a:latin typeface="Arial" pitchFamily="34" charset="0"/>
                <a:cs typeface="Arial" pitchFamily="34" charset="0"/>
              </a:rPr>
              <a:t>y</a:t>
            </a:r>
            <a:r>
              <a:rPr lang="es-MX" b="1" dirty="0" smtClean="0">
                <a:latin typeface="Arial" pitchFamily="34" charset="0"/>
                <a:cs typeface="Arial" pitchFamily="34" charset="0"/>
              </a:rPr>
              <a:t> Fuentes de Información Secundaria. </a:t>
            </a:r>
          </a:p>
          <a:p>
            <a:pPr marL="0" indent="0">
              <a:buNone/>
            </a:pPr>
            <a:endParaRPr lang="es-MX"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351" y="3022846"/>
            <a:ext cx="6600757" cy="3456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77117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pPr algn="ctr"/>
            <a:r>
              <a:rPr lang="es-MX" sz="4000" b="1" dirty="0">
                <a:latin typeface="Arial" pitchFamily="34" charset="0"/>
                <a:cs typeface="Arial" pitchFamily="34" charset="0"/>
              </a:rPr>
              <a:t>FUENTES DE INFORMACION PRIMARIA EN INTERNET</a:t>
            </a:r>
            <a:endParaRPr lang="es-MX" sz="4000" dirty="0">
              <a:latin typeface="Arial" pitchFamily="34" charset="0"/>
              <a:cs typeface="Arial" pitchFamily="34" charset="0"/>
            </a:endParaRPr>
          </a:p>
        </p:txBody>
      </p:sp>
      <p:sp>
        <p:nvSpPr>
          <p:cNvPr id="3" name="2 Marcador de contenido"/>
          <p:cNvSpPr>
            <a:spLocks noGrp="1"/>
          </p:cNvSpPr>
          <p:nvPr>
            <p:ph idx="1"/>
          </p:nvPr>
        </p:nvSpPr>
        <p:spPr>
          <a:xfrm>
            <a:off x="579549" y="2099256"/>
            <a:ext cx="10625071" cy="4193617"/>
          </a:xfrm>
        </p:spPr>
        <p:txBody>
          <a:bodyPr>
            <a:normAutofit/>
          </a:bodyPr>
          <a:lstStyle/>
          <a:p>
            <a:pPr algn="just"/>
            <a:r>
              <a:rPr lang="es-MX" dirty="0">
                <a:latin typeface="Arial" pitchFamily="34" charset="0"/>
                <a:cs typeface="Arial" pitchFamily="34" charset="0"/>
              </a:rPr>
              <a:t>Son aquellas </a:t>
            </a:r>
            <a:r>
              <a:rPr lang="es-MX" b="1" dirty="0">
                <a:latin typeface="Arial" pitchFamily="34" charset="0"/>
                <a:cs typeface="Arial" pitchFamily="34" charset="0"/>
              </a:rPr>
              <a:t>fuentes de información</a:t>
            </a:r>
            <a:r>
              <a:rPr lang="es-MX" dirty="0">
                <a:latin typeface="Arial" pitchFamily="34" charset="0"/>
                <a:cs typeface="Arial" pitchFamily="34" charset="0"/>
              </a:rPr>
              <a:t> que proporcionan datos obtenidos “de primera mano”, por el propio investigador o, a través de una búsqueda bibliográfica en bases de datos. Ejemplos de fuentes primarias son </a:t>
            </a:r>
            <a:r>
              <a:rPr lang="es-MX" b="1" dirty="0">
                <a:latin typeface="Arial" pitchFamily="34" charset="0"/>
                <a:cs typeface="Arial" pitchFamily="34" charset="0"/>
              </a:rPr>
              <a:t>artículos científicos, monografías, tesis, libros o artículos de revistas especializadas, patentes, proyectos de Investigación o los boletines oficiales</a:t>
            </a:r>
            <a:r>
              <a:rPr lang="es-MX" dirty="0" smtClean="0">
                <a:latin typeface="Arial" pitchFamily="34" charset="0"/>
                <a:cs typeface="Arial" pitchFamily="34" charset="0"/>
              </a:rPr>
              <a:t>.</a:t>
            </a:r>
          </a:p>
          <a:p>
            <a:pPr algn="just"/>
            <a:r>
              <a:rPr lang="es-MX" dirty="0">
                <a:latin typeface="Arial" pitchFamily="34" charset="0"/>
                <a:cs typeface="Arial" pitchFamily="34" charset="0"/>
              </a:rPr>
              <a:t>La gran ventaja de las fuentes de información primaria es la calidad de la información obtenida, si la investigación se realiza con buenos estándares </a:t>
            </a:r>
            <a:r>
              <a:rPr lang="es-MX" dirty="0" smtClean="0">
                <a:latin typeface="Arial" pitchFamily="34" charset="0"/>
                <a:cs typeface="Arial" pitchFamily="34" charset="0"/>
              </a:rPr>
              <a:t>metodológicos.</a:t>
            </a:r>
            <a:endParaRPr lang="es-MX" dirty="0">
              <a:latin typeface="Arial" pitchFamily="34" charset="0"/>
              <a:cs typeface="Arial" pitchFamily="34" charset="0"/>
            </a:endParaRPr>
          </a:p>
        </p:txBody>
      </p:sp>
    </p:spTree>
    <p:extLst>
      <p:ext uri="{BB962C8B-B14F-4D97-AF65-F5344CB8AC3E}">
        <p14:creationId xmlns:p14="http://schemas.microsoft.com/office/powerpoint/2010/main" val="9165476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564" t="13031" r="9043" b="3990"/>
          <a:stretch/>
        </p:blipFill>
        <p:spPr bwMode="auto">
          <a:xfrm>
            <a:off x="1674255" y="463638"/>
            <a:ext cx="8165206" cy="60273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3567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180304"/>
            <a:ext cx="10515600" cy="1146220"/>
          </a:xfrm>
        </p:spPr>
        <p:txBody>
          <a:bodyPr>
            <a:normAutofit fontScale="90000"/>
          </a:bodyPr>
          <a:lstStyle/>
          <a:p>
            <a:pPr algn="ctr"/>
            <a:r>
              <a:rPr lang="es-MX" sz="4000" b="1" dirty="0">
                <a:latin typeface="Arial" pitchFamily="34" charset="0"/>
                <a:cs typeface="Arial" pitchFamily="34" charset="0"/>
              </a:rPr>
              <a:t>FUENTES DE INFORMACION SECUNDARIA EN INTERNET </a:t>
            </a:r>
            <a:endParaRPr lang="es-MX" sz="4000" dirty="0">
              <a:latin typeface="Arial" pitchFamily="34" charset="0"/>
              <a:cs typeface="Arial" pitchFamily="34" charset="0"/>
            </a:endParaRPr>
          </a:p>
        </p:txBody>
      </p:sp>
      <p:sp>
        <p:nvSpPr>
          <p:cNvPr id="3" name="2 Marcador de contenido"/>
          <p:cNvSpPr>
            <a:spLocks noGrp="1"/>
          </p:cNvSpPr>
          <p:nvPr>
            <p:ph idx="1"/>
          </p:nvPr>
        </p:nvSpPr>
        <p:spPr>
          <a:xfrm>
            <a:off x="940158" y="1825625"/>
            <a:ext cx="10341735" cy="4137293"/>
          </a:xfrm>
        </p:spPr>
        <p:txBody>
          <a:bodyPr>
            <a:normAutofit/>
          </a:bodyPr>
          <a:lstStyle/>
          <a:p>
            <a:pPr marL="0" indent="0" algn="just">
              <a:buNone/>
            </a:pPr>
            <a:r>
              <a:rPr lang="es-MX" sz="2000" b="1" dirty="0">
                <a:latin typeface="Arial" pitchFamily="34" charset="0"/>
                <a:cs typeface="Arial" pitchFamily="34" charset="0"/>
              </a:rPr>
              <a:t>Las fuentes de información secundarias </a:t>
            </a:r>
            <a:r>
              <a:rPr lang="es-MX" sz="2000" dirty="0">
                <a:latin typeface="Arial" pitchFamily="34" charset="0"/>
                <a:cs typeface="Arial" pitchFamily="34" charset="0"/>
              </a:rPr>
              <a:t>son aquellas que interpretan en cierta medida los datos e informaciones que presentan ya que analizan fuentes primarias. Algunos ejemplos de fuentes de información secundarias son</a:t>
            </a:r>
            <a:r>
              <a:rPr lang="es-MX" sz="2000" dirty="0" smtClean="0">
                <a:latin typeface="Arial" pitchFamily="34" charset="0"/>
                <a:cs typeface="Arial" pitchFamily="34" charset="0"/>
              </a:rPr>
              <a:t>:</a:t>
            </a:r>
          </a:p>
          <a:p>
            <a:pPr marL="0" indent="0" algn="just">
              <a:buNone/>
            </a:pPr>
            <a:endParaRPr lang="es-MX" sz="2000" dirty="0">
              <a:latin typeface="Arial" pitchFamily="34" charset="0"/>
              <a:cs typeface="Arial" pitchFamily="34" charset="0"/>
            </a:endParaRPr>
          </a:p>
          <a:p>
            <a:pPr algn="just"/>
            <a:r>
              <a:rPr lang="es-MX" sz="2000" dirty="0">
                <a:latin typeface="Arial" pitchFamily="34" charset="0"/>
                <a:cs typeface="Arial" pitchFamily="34" charset="0"/>
              </a:rPr>
              <a:t>Los institutos nacionales de estadística</a:t>
            </a:r>
          </a:p>
          <a:p>
            <a:pPr algn="just"/>
            <a:r>
              <a:rPr lang="es-MX" sz="2000" dirty="0">
                <a:latin typeface="Arial" pitchFamily="34" charset="0"/>
                <a:cs typeface="Arial" pitchFamily="34" charset="0"/>
              </a:rPr>
              <a:t>Los servicios gubernamentales de exportación</a:t>
            </a:r>
          </a:p>
          <a:p>
            <a:pPr algn="just"/>
            <a:r>
              <a:rPr lang="es-MX" sz="2000" dirty="0">
                <a:latin typeface="Arial" pitchFamily="34" charset="0"/>
                <a:cs typeface="Arial" pitchFamily="34" charset="0"/>
              </a:rPr>
              <a:t>Bancos centrales dan información de la situación económica en cada país.</a:t>
            </a:r>
          </a:p>
          <a:p>
            <a:pPr algn="just"/>
            <a:r>
              <a:rPr lang="es-MX" sz="2000" dirty="0" err="1">
                <a:latin typeface="Arial" pitchFamily="34" charset="0"/>
                <a:cs typeface="Arial" pitchFamily="34" charset="0"/>
              </a:rPr>
              <a:t>Eurostat</a:t>
            </a:r>
            <a:r>
              <a:rPr lang="es-MX" sz="2000" dirty="0">
                <a:latin typeface="Arial" pitchFamily="34" charset="0"/>
                <a:cs typeface="Arial" pitchFamily="34" charset="0"/>
              </a:rPr>
              <a:t> aporta los datos de importación y exportación de los países europeos</a:t>
            </a:r>
          </a:p>
          <a:p>
            <a:pPr algn="just"/>
            <a:r>
              <a:rPr lang="es-MX" sz="2000" dirty="0">
                <a:latin typeface="Arial" pitchFamily="34" charset="0"/>
                <a:cs typeface="Arial" pitchFamily="34" charset="0"/>
              </a:rPr>
              <a:t>Fuentes económicas oficiales como el Banco Mundial o el FMI</a:t>
            </a:r>
          </a:p>
          <a:p>
            <a:pPr algn="just"/>
            <a:r>
              <a:rPr lang="es-MX" sz="2000" dirty="0" err="1">
                <a:latin typeface="Arial" pitchFamily="34" charset="0"/>
                <a:cs typeface="Arial" pitchFamily="34" charset="0"/>
              </a:rPr>
              <a:t>Axesor</a:t>
            </a:r>
            <a:r>
              <a:rPr lang="es-MX" sz="2000" dirty="0">
                <a:latin typeface="Arial" pitchFamily="34" charset="0"/>
                <a:cs typeface="Arial" pitchFamily="34" charset="0"/>
              </a:rPr>
              <a:t> para informes financieros en </a:t>
            </a:r>
            <a:r>
              <a:rPr lang="es-MX" sz="2000" dirty="0" err="1">
                <a:latin typeface="Arial" pitchFamily="34" charset="0"/>
                <a:cs typeface="Arial" pitchFamily="34" charset="0"/>
              </a:rPr>
              <a:t>españa</a:t>
            </a:r>
            <a:endParaRPr lang="es-MX" sz="2000" dirty="0">
              <a:latin typeface="Arial" pitchFamily="34" charset="0"/>
              <a:cs typeface="Arial" pitchFamily="34" charset="0"/>
            </a:endParaRPr>
          </a:p>
          <a:p>
            <a:pPr algn="just"/>
            <a:r>
              <a:rPr lang="es-MX" sz="2000" dirty="0" err="1">
                <a:latin typeface="Arial" pitchFamily="34" charset="0"/>
                <a:cs typeface="Arial" pitchFamily="34" charset="0"/>
              </a:rPr>
              <a:t>Market</a:t>
            </a:r>
            <a:r>
              <a:rPr lang="es-MX" sz="2000" dirty="0">
                <a:latin typeface="Arial" pitchFamily="34" charset="0"/>
                <a:cs typeface="Arial" pitchFamily="34" charset="0"/>
              </a:rPr>
              <a:t> </a:t>
            </a:r>
            <a:r>
              <a:rPr lang="es-MX" sz="2000" dirty="0" err="1">
                <a:latin typeface="Arial" pitchFamily="34" charset="0"/>
                <a:cs typeface="Arial" pitchFamily="34" charset="0"/>
              </a:rPr>
              <a:t>research</a:t>
            </a:r>
            <a:r>
              <a:rPr lang="es-MX" sz="2000" dirty="0">
                <a:latin typeface="Arial" pitchFamily="34" charset="0"/>
                <a:cs typeface="Arial" pitchFamily="34" charset="0"/>
              </a:rPr>
              <a:t> para informes de mercado de cualquier sector</a:t>
            </a:r>
          </a:p>
        </p:txBody>
      </p:sp>
    </p:spTree>
    <p:extLst>
      <p:ext uri="{BB962C8B-B14F-4D97-AF65-F5344CB8AC3E}">
        <p14:creationId xmlns:p14="http://schemas.microsoft.com/office/powerpoint/2010/main" val="7858744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549" t="34832" r="5858"/>
          <a:stretch/>
        </p:blipFill>
        <p:spPr bwMode="auto">
          <a:xfrm>
            <a:off x="1252037" y="759850"/>
            <a:ext cx="9687927" cy="53447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2129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6220494" y="1081826"/>
            <a:ext cx="5743978" cy="5318974"/>
          </a:xfrm>
        </p:spPr>
        <p:txBody>
          <a:bodyPr/>
          <a:lstStyle/>
          <a:p>
            <a:pPr algn="just"/>
            <a:r>
              <a:rPr lang="es-MX" dirty="0"/>
              <a:t>Una buena forma de distinguir claramente entre </a:t>
            </a:r>
            <a:r>
              <a:rPr lang="es-MX" b="1" dirty="0"/>
              <a:t>fuentes de información primarias y secundarias</a:t>
            </a:r>
            <a:r>
              <a:rPr lang="es-MX" dirty="0"/>
              <a:t> es preguntarse por el origen, es decir, preguntarse por el autor de la información. Generalmente los datos de las fuentes primarias han sido generados por el emisor y en las fuentes secundarias los datos son interpretados y recogidos por el emisor. Este es un buen método para distinguir ambas.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80" y="1477850"/>
            <a:ext cx="5134519" cy="40031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3949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imagenes de como surgio la 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2169" y="1770863"/>
            <a:ext cx="4490178" cy="41534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CuadroTexto 5"/>
          <p:cNvSpPr txBox="1"/>
          <p:nvPr/>
        </p:nvSpPr>
        <p:spPr>
          <a:xfrm>
            <a:off x="515155" y="1583234"/>
            <a:ext cx="5593729" cy="3693319"/>
          </a:xfrm>
          <a:prstGeom prst="rect">
            <a:avLst/>
          </a:prstGeom>
          <a:noFill/>
        </p:spPr>
        <p:txBody>
          <a:bodyPr wrap="square" rtlCol="0">
            <a:spAutoFit/>
          </a:bodyPr>
          <a:lstStyle/>
          <a:p>
            <a:pPr marL="342900" indent="-342900" algn="just">
              <a:buFont typeface="Wingdings" panose="05000000000000000000" pitchFamily="2" charset="2"/>
              <a:buChar char="§"/>
            </a:pPr>
            <a:r>
              <a:rPr lang="es-ES" sz="2400" dirty="0">
                <a:latin typeface="Arial" panose="020B0604020202020204" pitchFamily="34" charset="0"/>
                <a:cs typeface="Arial" panose="020B0604020202020204" pitchFamily="34" charset="0"/>
              </a:rPr>
              <a:t>N</a:t>
            </a:r>
            <a:r>
              <a:rPr lang="es-ES" sz="2400" dirty="0" smtClean="0">
                <a:latin typeface="Arial" panose="020B0604020202020204" pitchFamily="34" charset="0"/>
                <a:cs typeface="Arial" panose="020B0604020202020204" pitchFamily="34" charset="0"/>
              </a:rPr>
              <a:t>ació </a:t>
            </a:r>
            <a:r>
              <a:rPr lang="es-ES" sz="2400" dirty="0">
                <a:latin typeface="Arial" panose="020B0604020202020204" pitchFamily="34" charset="0"/>
                <a:cs typeface="Arial" panose="020B0604020202020204" pitchFamily="34" charset="0"/>
              </a:rPr>
              <a:t>en 1969, cuando en plena Guerra Fría el Departamento de Defensa de EE.UU. decidió crear un sistema de comunicaciones capaz de resistir un ataque nuclear</a:t>
            </a:r>
            <a:r>
              <a:rPr lang="es-ES" sz="2400" dirty="0" smtClean="0">
                <a:latin typeface="Arial" panose="020B0604020202020204" pitchFamily="34" charset="0"/>
                <a:cs typeface="Arial" panose="020B0604020202020204" pitchFamily="34" charset="0"/>
              </a:rPr>
              <a:t>.</a:t>
            </a:r>
          </a:p>
          <a:p>
            <a:pPr marL="342900" indent="-342900" algn="just">
              <a:buFont typeface="Wingdings" panose="05000000000000000000" pitchFamily="2" charset="2"/>
              <a:buChar char="§"/>
            </a:pPr>
            <a:endParaRPr lang="es-ES" sz="2400" dirty="0" smtClean="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
            </a:pPr>
            <a:r>
              <a:rPr lang="es-MX" sz="2400" dirty="0" smtClean="0">
                <a:latin typeface="Arial" panose="020B0604020202020204" pitchFamily="34" charset="0"/>
                <a:cs typeface="Arial" panose="020B0604020202020204" pitchFamily="34" charset="0"/>
              </a:rPr>
              <a:t>Su tarea era la investigación y aplicación de tecnología de punta para la defensa nacional.</a:t>
            </a:r>
            <a:endParaRPr lang="es-MX" sz="24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3807900"/>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Título"/>
          <p:cNvSpPr>
            <a:spLocks noGrp="1"/>
          </p:cNvSpPr>
          <p:nvPr>
            <p:ph type="title"/>
          </p:nvPr>
        </p:nvSpPr>
        <p:spPr>
          <a:xfrm>
            <a:off x="1185929" y="339367"/>
            <a:ext cx="9761113" cy="1325563"/>
          </a:xfrm>
        </p:spPr>
        <p:txBody>
          <a:bodyPr/>
          <a:lstStyle/>
          <a:p>
            <a:pPr algn="ctr"/>
            <a:r>
              <a:rPr lang="es-ES" dirty="0" smtClean="0">
                <a:latin typeface="Arial" pitchFamily="34" charset="0"/>
                <a:cs typeface="Arial" pitchFamily="34" charset="0"/>
              </a:rPr>
              <a:t>¿QUE </a:t>
            </a:r>
            <a:r>
              <a:rPr lang="es-ES" dirty="0">
                <a:latin typeface="Arial" pitchFamily="34" charset="0"/>
                <a:cs typeface="Arial" pitchFamily="34" charset="0"/>
              </a:rPr>
              <a:t>SON LOS  NAVEGADORORES?</a:t>
            </a:r>
            <a:endParaRPr lang="es-MX" dirty="0">
              <a:latin typeface="Arial" pitchFamily="34" charset="0"/>
              <a:cs typeface="Arial" pitchFamily="34" charset="0"/>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0467" y="1854089"/>
            <a:ext cx="8194854" cy="4405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2009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669703" y="1722825"/>
            <a:ext cx="5409126" cy="3737817"/>
          </a:xfrm>
        </p:spPr>
        <p:txBody>
          <a:bodyPr>
            <a:normAutofit/>
          </a:bodyPr>
          <a:lstStyle/>
          <a:p>
            <a:pPr algn="just"/>
            <a:r>
              <a:rPr lang="es-MX" sz="2400" dirty="0" smtClean="0">
                <a:latin typeface="Arial" panose="020B0604020202020204" pitchFamily="34" charset="0"/>
                <a:cs typeface="Arial" panose="020B0604020202020204" pitchFamily="34" charset="0"/>
              </a:rPr>
              <a:t>Un navegador de Internet es una herramienta informática que nos permite acceder a toda la información contenida en Internet. Esta información se organiza en un conjunto de datos multimedia (que incluyen textos, imágenes, vídeos y sonidos) que se denominan páginas Web. </a:t>
            </a:r>
            <a:endParaRPr lang="en-US" sz="2400" dirty="0">
              <a:latin typeface="Arial" panose="020B0604020202020204" pitchFamily="34" charset="0"/>
              <a:cs typeface="Arial" panose="020B0604020202020204" pitchFamily="34" charset="0"/>
            </a:endParaRPr>
          </a:p>
        </p:txBody>
      </p:sp>
      <p:pic>
        <p:nvPicPr>
          <p:cNvPr id="5" name="Imagen 4"/>
          <p:cNvPicPr>
            <a:picLocks noChangeAspect="1"/>
          </p:cNvPicPr>
          <p:nvPr/>
        </p:nvPicPr>
        <p:blipFill rotWithShape="1">
          <a:blip r:embed="rId2"/>
          <a:srcRect l="9842" r="7486"/>
          <a:stretch/>
        </p:blipFill>
        <p:spPr>
          <a:xfrm>
            <a:off x="6838682" y="1542521"/>
            <a:ext cx="5138670" cy="3130328"/>
          </a:xfrm>
          <a:prstGeom prst="rect">
            <a:avLst/>
          </a:prstGeom>
        </p:spPr>
      </p:pic>
    </p:spTree>
    <p:extLst>
      <p:ext uri="{BB962C8B-B14F-4D97-AF65-F5344CB8AC3E}">
        <p14:creationId xmlns:p14="http://schemas.microsoft.com/office/powerpoint/2010/main" val="19687979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 xmlns:a16="http://schemas.microsoft.com/office/drawing/2014/main" id="{7B7EFD05-5F12-420E-8AEF-74D5EF9D58BC}"/>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 xmlns:a16="http://schemas.microsoft.com/office/drawing/2014/main" id="{6B6786B7-9BA0-488B-8C6B-1C5BB4E2A5A4}"/>
                </a:ext>
              </a:extLst>
            </p:cNvPr>
            <p:cNvSpPr/>
            <p:nvPr>
              <p:extLst>
                <p:ext uri="{386F3935-93C4-4BCD-93E2-E3B085C9AB24}">
                  <p16:designElem xmlns=""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 xmlns:a16="http://schemas.microsoft.com/office/drawing/2014/main" id="{ACF6C842-D596-43D3-B584-5672E0D33134}"/>
                </a:ext>
              </a:extLst>
            </p:cNvPr>
            <p:cNvSpPr/>
            <p:nvPr>
              <p:extLst>
                <p:ext uri="{386F3935-93C4-4BCD-93E2-E3B085C9AB24}">
                  <p16:designElem xmlns=""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 xmlns:a16="http://schemas.microsoft.com/office/drawing/2014/main" id="{6DF84F3E-35FA-497B-B6FA-F453E82F325D}"/>
                </a:ext>
              </a:extLst>
            </p:cNvPr>
            <p:cNvSpPr/>
            <p:nvPr>
              <p:extLst>
                <p:ext uri="{386F3935-93C4-4BCD-93E2-E3B085C9AB24}">
                  <p16:designElem xmlns=""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 xmlns:a16="http://schemas.microsoft.com/office/drawing/2014/main" id="{2846D7FA-E05C-448E-B156-F77C205A14B4}"/>
                </a:ext>
              </a:extLst>
            </p:cNvPr>
            <p:cNvSpPr/>
            <p:nvPr>
              <p:extLst>
                <p:ext uri="{386F3935-93C4-4BCD-93E2-E3B085C9AB24}">
                  <p16:designElem xmlns=""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 xmlns:a16="http://schemas.microsoft.com/office/drawing/2014/main" id="{E269AD3A-E6B6-4322-A013-276CBC1B084D}"/>
                </a:ext>
              </a:extLst>
            </p:cNvPr>
            <p:cNvSpPr/>
            <p:nvPr>
              <p:extLst>
                <p:ext uri="{386F3935-93C4-4BCD-93E2-E3B085C9AB24}">
                  <p16:designElem xmlns=""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 xmlns:a16="http://schemas.microsoft.com/office/drawing/2014/main" id="{CEFB9F00-6239-4BF6-B439-D16231B240A9}"/>
                </a:ext>
              </a:extLst>
            </p:cNvPr>
            <p:cNvSpPr/>
            <p:nvPr>
              <p:extLst>
                <p:ext uri="{386F3935-93C4-4BCD-93E2-E3B085C9AB24}">
                  <p16:designElem xmlns=""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 xmlns:a16="http://schemas.microsoft.com/office/drawing/2014/main" id="{74D1DDDB-FC85-40C5-9225-06312C4515FA}"/>
                </a:ext>
              </a:extLst>
            </p:cNvPr>
            <p:cNvSpPr/>
            <p:nvPr>
              <p:extLst>
                <p:ext uri="{386F3935-93C4-4BCD-93E2-E3B085C9AB24}">
                  <p16:designElem xmlns=""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 xmlns:a16="http://schemas.microsoft.com/office/drawing/2014/main" id="{E9217709-40C1-4F4A-AB69-8A693608ABA3}"/>
                </a:ext>
              </a:extLst>
            </p:cNvPr>
            <p:cNvSpPr/>
            <p:nvPr>
              <p:extLst>
                <p:ext uri="{386F3935-93C4-4BCD-93E2-E3B085C9AB24}">
                  <p16:designElem xmlns=""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 xmlns:a16="http://schemas.microsoft.com/office/drawing/2014/main" id="{ACCD26D6-BC97-43F5-B803-5838985FCCEF}"/>
                </a:ext>
              </a:extLst>
            </p:cNvPr>
            <p:cNvSpPr/>
            <p:nvPr>
              <p:extLst>
                <p:ext uri="{386F3935-93C4-4BCD-93E2-E3B085C9AB24}">
                  <p16:designElem xmlns=""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 xmlns:a16="http://schemas.microsoft.com/office/drawing/2014/main" id="{8136022F-2988-42E2-90E1-617D189FF18C}"/>
                </a:ext>
              </a:extLst>
            </p:cNvPr>
            <p:cNvSpPr/>
            <p:nvPr>
              <p:extLst>
                <p:ext uri="{386F3935-93C4-4BCD-93E2-E3B085C9AB24}">
                  <p16:designElem xmlns=""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 xmlns:a16="http://schemas.microsoft.com/office/drawing/2014/main" id="{03859925-85FA-4D69-A0AB-6F827E3B5CBB}"/>
                </a:ext>
              </a:extLst>
            </p:cNvPr>
            <p:cNvSpPr/>
            <p:nvPr>
              <p:extLst>
                <p:ext uri="{386F3935-93C4-4BCD-93E2-E3B085C9AB24}">
                  <p16:designElem xmlns=""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 xmlns:a16="http://schemas.microsoft.com/office/drawing/2014/main" id="{BAE65FC7-970A-4DCC-9FB4-CF0F7496A9E8}"/>
                </a:ext>
              </a:extLst>
            </p:cNvPr>
            <p:cNvSpPr/>
            <p:nvPr>
              <p:extLst>
                <p:ext uri="{386F3935-93C4-4BCD-93E2-E3B085C9AB24}">
                  <p16:designElem xmlns=""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 xmlns:a16="http://schemas.microsoft.com/office/drawing/2014/main" id="{B64F33C7-E158-4057-87E7-6F42AA6D034A}"/>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27224" y="157"/>
            <a:ext cx="2356675" cy="6853096"/>
            <a:chOff x="6627813" y="195610"/>
            <a:chExt cx="1952625" cy="5678141"/>
          </a:xfrm>
        </p:grpSpPr>
        <p:sp>
          <p:nvSpPr>
            <p:cNvPr id="86" name="Freeform 27">
              <a:extLst>
                <a:ext uri="{FF2B5EF4-FFF2-40B4-BE49-F238E27FC236}">
                  <a16:creationId xmlns="" xmlns:a16="http://schemas.microsoft.com/office/drawing/2014/main" id="{26714E66-FCC0-42F6-B127-0F91203BC527}"/>
                </a:ext>
              </a:extLst>
            </p:cNvPr>
            <p:cNvSpPr/>
            <p:nvPr>
              <p:extLst>
                <p:ext uri="{386F3935-93C4-4BCD-93E2-E3B085C9AB24}">
                  <p16:designElem xmlns="" xmlns:p16="http://schemas.microsoft.com/office/powerpoint/2015/main" val="1"/>
                </p:ext>
              </p:extLst>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 xmlns:a16="http://schemas.microsoft.com/office/drawing/2014/main" id="{7E0BD3C9-F0D9-4A53-87DF-71D17D328DA8}"/>
                </a:ext>
              </a:extLst>
            </p:cNvPr>
            <p:cNvSpPr/>
            <p:nvPr>
              <p:extLst>
                <p:ext uri="{386F3935-93C4-4BCD-93E2-E3B085C9AB24}">
                  <p16:designElem xmlns=""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 xmlns:a16="http://schemas.microsoft.com/office/drawing/2014/main" id="{DFA9FE4C-FCED-4A9A-9E43-358EB75011ED}"/>
                </a:ext>
              </a:extLst>
            </p:cNvPr>
            <p:cNvSpPr/>
            <p:nvPr>
              <p:extLst>
                <p:ext uri="{386F3935-93C4-4BCD-93E2-E3B085C9AB24}">
                  <p16:designElem xmlns=""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 xmlns:a16="http://schemas.microsoft.com/office/drawing/2014/main" id="{E5D5BB28-15EC-4D32-9C05-C2206AF9E28C}"/>
                </a:ext>
              </a:extLst>
            </p:cNvPr>
            <p:cNvSpPr/>
            <p:nvPr>
              <p:extLst>
                <p:ext uri="{386F3935-93C4-4BCD-93E2-E3B085C9AB24}">
                  <p16:designElem xmlns=""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 xmlns:a16="http://schemas.microsoft.com/office/drawing/2014/main" id="{06210E9D-4080-4566-B32A-3A8BE356F899}"/>
                </a:ext>
              </a:extLst>
            </p:cNvPr>
            <p:cNvSpPr/>
            <p:nvPr>
              <p:extLst>
                <p:ext uri="{386F3935-93C4-4BCD-93E2-E3B085C9AB24}">
                  <p16:designElem xmlns=""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 xmlns:a16="http://schemas.microsoft.com/office/drawing/2014/main" id="{894D3505-0982-40B2-8131-1B6BFF2736C8}"/>
                </a:ext>
              </a:extLst>
            </p:cNvPr>
            <p:cNvSpPr/>
            <p:nvPr>
              <p:extLst>
                <p:ext uri="{386F3935-93C4-4BCD-93E2-E3B085C9AB24}">
                  <p16:designElem xmlns=""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 xmlns:a16="http://schemas.microsoft.com/office/drawing/2014/main" id="{11598CAB-0965-48D6-999C-91450C50DEB1}"/>
                </a:ext>
              </a:extLst>
            </p:cNvPr>
            <p:cNvSpPr/>
            <p:nvPr>
              <p:extLst>
                <p:ext uri="{386F3935-93C4-4BCD-93E2-E3B085C9AB24}">
                  <p16:designElem xmlns=""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 xmlns:a16="http://schemas.microsoft.com/office/drawing/2014/main" id="{29E94126-468A-4060-BCBC-DC3806A46F9D}"/>
                </a:ext>
              </a:extLst>
            </p:cNvPr>
            <p:cNvSpPr/>
            <p:nvPr>
              <p:extLst>
                <p:ext uri="{386F3935-93C4-4BCD-93E2-E3B085C9AB24}">
                  <p16:designElem xmlns=""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 xmlns:a16="http://schemas.microsoft.com/office/drawing/2014/main" id="{438F3422-C112-405B-B955-7B169072142D}"/>
                </a:ext>
              </a:extLst>
            </p:cNvPr>
            <p:cNvSpPr/>
            <p:nvPr>
              <p:extLst>
                <p:ext uri="{386F3935-93C4-4BCD-93E2-E3B085C9AB24}">
                  <p16:designElem xmlns=""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 xmlns:a16="http://schemas.microsoft.com/office/drawing/2014/main" id="{C99C65FC-23C1-4B1D-A385-29B46619D204}"/>
                </a:ext>
              </a:extLst>
            </p:cNvPr>
            <p:cNvSpPr/>
            <p:nvPr>
              <p:extLst>
                <p:ext uri="{386F3935-93C4-4BCD-93E2-E3B085C9AB24}">
                  <p16:designElem xmlns=""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 xmlns:a16="http://schemas.microsoft.com/office/drawing/2014/main" id="{53D192C3-5E79-4B85-98D0-8F6C681CDC17}"/>
                </a:ext>
              </a:extLst>
            </p:cNvPr>
            <p:cNvSpPr/>
            <p:nvPr>
              <p:extLst>
                <p:ext uri="{386F3935-93C4-4BCD-93E2-E3B085C9AB24}">
                  <p16:designElem xmlns=""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 xmlns:a16="http://schemas.microsoft.com/office/drawing/2014/main" id="{8709C0CF-D42A-4EE0-9C30-B0B72C69AD45}"/>
                </a:ext>
              </a:extLst>
            </p:cNvPr>
            <p:cNvSpPr/>
            <p:nvPr>
              <p:extLst>
                <p:ext uri="{386F3935-93C4-4BCD-93E2-E3B085C9AB24}">
                  <p16:designElem xmlns=""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 xmlns:a16="http://schemas.microsoft.com/office/drawing/2014/main" id="{B8FE8EF1-7AF2-4864-A8DE-7EE3481DA1D4}"/>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6">
            <a:extLst>
              <a:ext uri="{FF2B5EF4-FFF2-40B4-BE49-F238E27FC236}">
                <a16:creationId xmlns="" xmlns:a16="http://schemas.microsoft.com/office/drawing/2014/main" id="{76CB6AE4-A444-41E5-A744-47F048A15E7D}"/>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102">
            <a:extLst>
              <a:ext uri="{FF2B5EF4-FFF2-40B4-BE49-F238E27FC236}">
                <a16:creationId xmlns="" xmlns:a16="http://schemas.microsoft.com/office/drawing/2014/main" id="{25F129D9-8F3D-4302-AB5D-DE987A6B127A}"/>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Resultado de imagen para proveedores de internet">
            <a:extLst>
              <a:ext uri="{FF2B5EF4-FFF2-40B4-BE49-F238E27FC236}">
                <a16:creationId xmlns="" xmlns:a16="http://schemas.microsoft.com/office/drawing/2014/main" id="{23676B8F-C367-4993-A889-1ED92AD92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566" y="1532993"/>
            <a:ext cx="8803538" cy="3943250"/>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a:extLst/>
        </p:spPr>
      </p:pic>
      <p:sp>
        <p:nvSpPr>
          <p:cNvPr id="105" name="Rectangle 104">
            <a:extLst>
              <a:ext uri="{FF2B5EF4-FFF2-40B4-BE49-F238E27FC236}">
                <a16:creationId xmlns="" xmlns:a16="http://schemas.microsoft.com/office/drawing/2014/main" id="{1F4A57F6-BEF1-4CA6-A0F1-3A01F6AB48EE}"/>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7" name="Freeform 5">
            <a:extLst>
              <a:ext uri="{FF2B5EF4-FFF2-40B4-BE49-F238E27FC236}">
                <a16:creationId xmlns="" xmlns:a16="http://schemas.microsoft.com/office/drawing/2014/main" id="{E3336A73-1C9B-4BAA-A893-AD3C79E66607}"/>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ítulo 1">
            <a:extLst>
              <a:ext uri="{FF2B5EF4-FFF2-40B4-BE49-F238E27FC236}">
                <a16:creationId xmlns="" xmlns:a16="http://schemas.microsoft.com/office/drawing/2014/main" id="{443B8C52-CF90-415D-9487-B8294C140E7D}"/>
              </a:ext>
            </a:extLst>
          </p:cNvPr>
          <p:cNvSpPr>
            <a:spLocks noGrp="1"/>
          </p:cNvSpPr>
          <p:nvPr>
            <p:ph type="title"/>
          </p:nvPr>
        </p:nvSpPr>
        <p:spPr>
          <a:xfrm>
            <a:off x="150973" y="967417"/>
            <a:ext cx="4168176" cy="3943250"/>
          </a:xfrm>
        </p:spPr>
        <p:txBody>
          <a:bodyPr vert="horz" lIns="91440" tIns="45720" rIns="91440" bIns="45720" rtlCol="0" anchor="b">
            <a:normAutofit/>
          </a:bodyPr>
          <a:lstStyle/>
          <a:p>
            <a:pPr algn="ctr"/>
            <a:r>
              <a:rPr lang="es-MX" sz="4000" dirty="0">
                <a:solidFill>
                  <a:srgbClr val="FEFFFF"/>
                </a:solidFill>
              </a:rPr>
              <a:t>PROVEEDORES</a:t>
            </a:r>
            <a:r>
              <a:rPr lang="en-US" sz="4000" dirty="0">
                <a:solidFill>
                  <a:srgbClr val="FEFFFF"/>
                </a:solidFill>
              </a:rPr>
              <a:t> DE INTERNET</a:t>
            </a:r>
          </a:p>
        </p:txBody>
      </p:sp>
    </p:spTree>
    <p:extLst>
      <p:ext uri="{BB962C8B-B14F-4D97-AF65-F5344CB8AC3E}">
        <p14:creationId xmlns:p14="http://schemas.microsoft.com/office/powerpoint/2010/main" val="34101083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194"/>
                                        </p:tgtEl>
                                        <p:attrNameLst>
                                          <p:attrName>style.visibility</p:attrName>
                                        </p:attrNameLst>
                                      </p:cBhvr>
                                      <p:to>
                                        <p:strVal val="visible"/>
                                      </p:to>
                                    </p:set>
                                    <p:anim calcmode="lin" valueType="num">
                                      <p:cBhvr>
                                        <p:cTn id="14" dur="500" fill="hold"/>
                                        <p:tgtEl>
                                          <p:spTgt spid="8194"/>
                                        </p:tgtEl>
                                        <p:attrNameLst>
                                          <p:attrName>ppt_w</p:attrName>
                                        </p:attrNameLst>
                                      </p:cBhvr>
                                      <p:tavLst>
                                        <p:tav tm="0">
                                          <p:val>
                                            <p:fltVal val="0"/>
                                          </p:val>
                                        </p:tav>
                                        <p:tav tm="100000">
                                          <p:val>
                                            <p:strVal val="#ppt_w"/>
                                          </p:val>
                                        </p:tav>
                                      </p:tavLst>
                                    </p:anim>
                                    <p:anim calcmode="lin" valueType="num">
                                      <p:cBhvr>
                                        <p:cTn id="15" dur="500" fill="hold"/>
                                        <p:tgtEl>
                                          <p:spTgt spid="8194"/>
                                        </p:tgtEl>
                                        <p:attrNameLst>
                                          <p:attrName>ppt_h</p:attrName>
                                        </p:attrNameLst>
                                      </p:cBhvr>
                                      <p:tavLst>
                                        <p:tav tm="0">
                                          <p:val>
                                            <p:fltVal val="0"/>
                                          </p:val>
                                        </p:tav>
                                        <p:tav tm="100000">
                                          <p:val>
                                            <p:strVal val="#ppt_h"/>
                                          </p:val>
                                        </p:tav>
                                      </p:tavLst>
                                    </p:anim>
                                    <p:animEffect transition="in" filter="fade">
                                      <p:cBhvr>
                                        <p:cTn id="16"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sultado de imagen para proveedores de internet">
            <a:extLst>
              <a:ext uri="{FF2B5EF4-FFF2-40B4-BE49-F238E27FC236}">
                <a16:creationId xmlns="" xmlns:a16="http://schemas.microsoft.com/office/drawing/2014/main" id="{8EF0AC88-A241-4023-85D7-7AC65AD441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324" b="2839"/>
          <a:stretch/>
        </p:blipFill>
        <p:spPr bwMode="auto">
          <a:xfrm>
            <a:off x="6993228" y="1609859"/>
            <a:ext cx="4966952" cy="3264794"/>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 xmlns:a16="http://schemas.microsoft.com/office/drawing/2014/main" id="{B0F94CFE-BB6A-4DB5-9681-7B7CD6647FC9}"/>
              </a:ext>
            </a:extLst>
          </p:cNvPr>
          <p:cNvSpPr>
            <a:spLocks noGrp="1"/>
          </p:cNvSpPr>
          <p:nvPr>
            <p:ph idx="1"/>
          </p:nvPr>
        </p:nvSpPr>
        <p:spPr>
          <a:xfrm>
            <a:off x="605307" y="1688206"/>
            <a:ext cx="5602310" cy="4274712"/>
          </a:xfrm>
        </p:spPr>
        <p:txBody>
          <a:bodyPr>
            <a:normAutofit fontScale="92500" lnSpcReduction="20000"/>
          </a:bodyPr>
          <a:lstStyle/>
          <a:p>
            <a:pPr algn="just"/>
            <a:r>
              <a:rPr lang="es-MX" dirty="0">
                <a:latin typeface="Arial" pitchFamily="34" charset="0"/>
                <a:cs typeface="Arial" pitchFamily="34" charset="0"/>
              </a:rPr>
              <a:t>El </a:t>
            </a:r>
            <a:r>
              <a:rPr lang="es-MX" b="1" dirty="0">
                <a:latin typeface="Arial" pitchFamily="34" charset="0"/>
                <a:cs typeface="Arial" pitchFamily="34" charset="0"/>
              </a:rPr>
              <a:t>proveedor de servicios de Internet</a:t>
            </a:r>
            <a:r>
              <a:rPr lang="es-MX" dirty="0">
                <a:latin typeface="Arial" pitchFamily="34" charset="0"/>
                <a:cs typeface="Arial" pitchFamily="34" charset="0"/>
              </a:rPr>
              <a:t> (</a:t>
            </a:r>
            <a:r>
              <a:rPr lang="es-MX" b="1" dirty="0">
                <a:latin typeface="Arial" pitchFamily="34" charset="0"/>
                <a:cs typeface="Arial" pitchFamily="34" charset="0"/>
              </a:rPr>
              <a:t>ISP</a:t>
            </a:r>
            <a:r>
              <a:rPr lang="es-MX" dirty="0">
                <a:latin typeface="Arial" pitchFamily="34" charset="0"/>
                <a:cs typeface="Arial" pitchFamily="34" charset="0"/>
              </a:rPr>
              <a:t>, por la sigla en inglés de </a:t>
            </a:r>
            <a:r>
              <a:rPr lang="es-MX" i="1" dirty="0">
                <a:latin typeface="Arial" pitchFamily="34" charset="0"/>
                <a:cs typeface="Arial" pitchFamily="34" charset="0"/>
              </a:rPr>
              <a:t>Internet </a:t>
            </a:r>
            <a:r>
              <a:rPr lang="es-MX" i="1" dirty="0" err="1">
                <a:latin typeface="Arial" pitchFamily="34" charset="0"/>
                <a:cs typeface="Arial" pitchFamily="34" charset="0"/>
              </a:rPr>
              <a:t>service</a:t>
            </a:r>
            <a:r>
              <a:rPr lang="es-MX" i="1" dirty="0">
                <a:latin typeface="Arial" pitchFamily="34" charset="0"/>
                <a:cs typeface="Arial" pitchFamily="34" charset="0"/>
              </a:rPr>
              <a:t> </a:t>
            </a:r>
            <a:r>
              <a:rPr lang="es-MX" i="1" dirty="0" err="1">
                <a:latin typeface="Arial" pitchFamily="34" charset="0"/>
                <a:cs typeface="Arial" pitchFamily="34" charset="0"/>
              </a:rPr>
              <a:t>provider</a:t>
            </a:r>
            <a:r>
              <a:rPr lang="es-MX" dirty="0">
                <a:latin typeface="Arial" pitchFamily="34" charset="0"/>
                <a:cs typeface="Arial" pitchFamily="34" charset="0"/>
              </a:rPr>
              <a:t>) es la empresa que brinda conexión a Internet a sus clientes. </a:t>
            </a:r>
          </a:p>
          <a:p>
            <a:pPr algn="just"/>
            <a:r>
              <a:rPr lang="es-MX" dirty="0">
                <a:latin typeface="Arial" pitchFamily="34" charset="0"/>
                <a:cs typeface="Arial" pitchFamily="34" charset="0"/>
              </a:rPr>
              <a:t>Un ISP conecta a sus usuarios a Internet a través de diferentes tecnologías como DSL, cablemódem, GSM, </a:t>
            </a:r>
            <a:r>
              <a:rPr lang="es-MX" i="1" dirty="0">
                <a:latin typeface="Arial" pitchFamily="34" charset="0"/>
                <a:cs typeface="Arial" pitchFamily="34" charset="0"/>
              </a:rPr>
              <a:t>dial-up</a:t>
            </a:r>
            <a:r>
              <a:rPr lang="es-MX" dirty="0">
                <a:latin typeface="Arial" pitchFamily="34" charset="0"/>
                <a:cs typeface="Arial" pitchFamily="34" charset="0"/>
              </a:rPr>
              <a:t>, etcétera.</a:t>
            </a:r>
          </a:p>
          <a:p>
            <a:pPr marL="0" indent="0">
              <a:buNone/>
            </a:pPr>
            <a:r>
              <a:rPr lang="es-MX" dirty="0"/>
              <a:t/>
            </a:r>
            <a:br>
              <a:rPr lang="es-MX" dirty="0"/>
            </a:br>
            <a:endParaRPr lang="es-MX" dirty="0"/>
          </a:p>
        </p:txBody>
      </p:sp>
    </p:spTree>
    <p:extLst>
      <p:ext uri="{BB962C8B-B14F-4D97-AF65-F5344CB8AC3E}">
        <p14:creationId xmlns:p14="http://schemas.microsoft.com/office/powerpoint/2010/main" val="266078988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 xmlns:a16="http://schemas.microsoft.com/office/drawing/2014/main" id="{693F5557-93E0-4BC0-9C78-5674368E5ABB}"/>
              </a:ext>
            </a:extLst>
          </p:cNvPr>
          <p:cNvPicPr>
            <a:picLocks noChangeAspect="1"/>
          </p:cNvPicPr>
          <p:nvPr/>
        </p:nvPicPr>
        <p:blipFill rotWithShape="1">
          <a:blip r:embed="rId2"/>
          <a:srcRect l="13229" t="18689" r="2708" b="9081"/>
          <a:stretch/>
        </p:blipFill>
        <p:spPr>
          <a:xfrm>
            <a:off x="529705" y="393965"/>
            <a:ext cx="11190069" cy="6153625"/>
          </a:xfrm>
          <a:prstGeom prst="rect">
            <a:avLst/>
          </a:prstGeom>
        </p:spPr>
      </p:pic>
    </p:spTree>
    <p:extLst>
      <p:ext uri="{BB962C8B-B14F-4D97-AF65-F5344CB8AC3E}">
        <p14:creationId xmlns:p14="http://schemas.microsoft.com/office/powerpoint/2010/main" val="49392993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Freeform 49">
            <a:extLst>
              <a:ext uri="{FF2B5EF4-FFF2-40B4-BE49-F238E27FC236}">
                <a16:creationId xmlns="" xmlns:a16="http://schemas.microsoft.com/office/drawing/2014/main" id="{EF9B8DF2-C3F5-49A2-94D2-F7B65A0F1F15}"/>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5" name="Freeform: Shape 72">
            <a:extLst>
              <a:ext uri="{FF2B5EF4-FFF2-40B4-BE49-F238E27FC236}">
                <a16:creationId xmlns="" xmlns:a16="http://schemas.microsoft.com/office/drawing/2014/main" id="{4330B6AC-E6AB-45E4-A303-C8DE90EB2AAC}"/>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42" name="Picture 2" descr="Resultado de imagen para proveedores de internet">
            <a:extLst>
              <a:ext uri="{FF2B5EF4-FFF2-40B4-BE49-F238E27FC236}">
                <a16:creationId xmlns="" xmlns:a16="http://schemas.microsoft.com/office/drawing/2014/main" id="{C1BEA76A-E76C-491D-9C95-7ABD18994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2490" y="2478343"/>
            <a:ext cx="4959509" cy="2950907"/>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 xmlns:a16="http://schemas.microsoft.com/office/drawing/2014/main" id="{287C908B-40F7-4C44-B64D-F011090937D3}"/>
              </a:ext>
            </a:extLst>
          </p:cNvPr>
          <p:cNvSpPr>
            <a:spLocks noGrp="1"/>
          </p:cNvSpPr>
          <p:nvPr>
            <p:ph type="title"/>
          </p:nvPr>
        </p:nvSpPr>
        <p:spPr>
          <a:xfrm>
            <a:off x="445498" y="760562"/>
            <a:ext cx="6857002" cy="1057141"/>
          </a:xfrm>
        </p:spPr>
        <p:txBody>
          <a:bodyPr>
            <a:noAutofit/>
          </a:bodyPr>
          <a:lstStyle/>
          <a:p>
            <a:pPr algn="ctr"/>
            <a:r>
              <a:rPr lang="es-MX" dirty="0"/>
              <a:t>Tipos de conexiones de los ISP</a:t>
            </a:r>
            <a:br>
              <a:rPr lang="es-MX" dirty="0"/>
            </a:br>
            <a:endParaRPr lang="es-MX" dirty="0"/>
          </a:p>
        </p:txBody>
      </p:sp>
      <p:sp>
        <p:nvSpPr>
          <p:cNvPr id="3" name="Marcador de contenido 2">
            <a:extLst>
              <a:ext uri="{FF2B5EF4-FFF2-40B4-BE49-F238E27FC236}">
                <a16:creationId xmlns="" xmlns:a16="http://schemas.microsoft.com/office/drawing/2014/main" id="{A11B13B2-748C-43E0-9BF6-7367C8F9946B}"/>
              </a:ext>
            </a:extLst>
          </p:cNvPr>
          <p:cNvSpPr>
            <a:spLocks noGrp="1"/>
          </p:cNvSpPr>
          <p:nvPr>
            <p:ph idx="1"/>
          </p:nvPr>
        </p:nvSpPr>
        <p:spPr>
          <a:xfrm>
            <a:off x="215900" y="1817703"/>
            <a:ext cx="6355681" cy="4824397"/>
          </a:xfrm>
        </p:spPr>
        <p:txBody>
          <a:bodyPr numCol="2" anchor="t">
            <a:normAutofit lnSpcReduction="10000"/>
          </a:bodyPr>
          <a:lstStyle/>
          <a:p>
            <a:r>
              <a:rPr lang="es-MX" sz="1100" dirty="0"/>
              <a:t>En general, las modalidades de conexión a Internet, se clasifican de la siguiente manera:</a:t>
            </a:r>
          </a:p>
          <a:p>
            <a:r>
              <a:rPr lang="es-MX" sz="1100" dirty="0"/>
              <a:t>Acceso Telefónico (</a:t>
            </a:r>
            <a:r>
              <a:rPr lang="es-MX" sz="1100" i="1" dirty="0"/>
              <a:t>Dial-Up</a:t>
            </a:r>
            <a:r>
              <a:rPr lang="es-MX" sz="1100" dirty="0"/>
              <a:t>)</a:t>
            </a:r>
          </a:p>
          <a:p>
            <a:r>
              <a:rPr lang="es-MX" sz="1100" dirty="0"/>
              <a:t>Acceso por ADSL (Línea Digital de Suscriptor Asimétrica, </a:t>
            </a:r>
            <a:r>
              <a:rPr lang="es-MX" sz="1100" i="1" dirty="0" err="1"/>
              <a:t>Asymmetric</a:t>
            </a:r>
            <a:r>
              <a:rPr lang="es-MX" sz="1100" i="1" dirty="0"/>
              <a:t> Digital </a:t>
            </a:r>
            <a:r>
              <a:rPr lang="es-MX" sz="1100" i="1" dirty="0" err="1"/>
              <a:t>Subscriber</a:t>
            </a:r>
            <a:r>
              <a:rPr lang="es-MX" sz="1100" i="1" dirty="0"/>
              <a:t> Line</a:t>
            </a:r>
            <a:r>
              <a:rPr lang="es-MX" sz="1100" dirty="0"/>
              <a:t>)</a:t>
            </a:r>
          </a:p>
          <a:p>
            <a:r>
              <a:rPr lang="es-MX" sz="1100" dirty="0"/>
              <a:t>Acceso por Cablemódem (CATV: </a:t>
            </a:r>
            <a:r>
              <a:rPr lang="es-MX" sz="1100" i="1" dirty="0" err="1"/>
              <a:t>Community</a:t>
            </a:r>
            <a:r>
              <a:rPr lang="es-MX" sz="1100" i="1" dirty="0"/>
              <a:t> </a:t>
            </a:r>
            <a:r>
              <a:rPr lang="es-MX" sz="1100" i="1" dirty="0" err="1"/>
              <a:t>Antenna</a:t>
            </a:r>
            <a:r>
              <a:rPr lang="es-MX" sz="1100" i="1" dirty="0"/>
              <a:t> </a:t>
            </a:r>
            <a:r>
              <a:rPr lang="es-MX" sz="1100" i="1" dirty="0" err="1"/>
              <a:t>Television</a:t>
            </a:r>
            <a:r>
              <a:rPr lang="es-MX" sz="1100" dirty="0"/>
              <a:t>)</a:t>
            </a:r>
          </a:p>
          <a:p>
            <a:r>
              <a:rPr lang="es-MX" sz="1100" dirty="0"/>
              <a:t>Acceso por Red de Telefonía Móvil</a:t>
            </a:r>
          </a:p>
          <a:p>
            <a:pPr lvl="1"/>
            <a:r>
              <a:rPr lang="es-MX" sz="1100" dirty="0"/>
              <a:t>UMTS (</a:t>
            </a:r>
            <a:r>
              <a:rPr lang="es-MX" sz="1100" i="1" dirty="0"/>
              <a:t>Universal Mobile </a:t>
            </a:r>
            <a:r>
              <a:rPr lang="es-MX" sz="1100" i="1" dirty="0" err="1"/>
              <a:t>Telecommunications</a:t>
            </a:r>
            <a:r>
              <a:rPr lang="es-MX" sz="1100" i="1" dirty="0"/>
              <a:t> </a:t>
            </a:r>
            <a:r>
              <a:rPr lang="es-MX" sz="1100" i="1" dirty="0" err="1"/>
              <a:t>System</a:t>
            </a:r>
            <a:r>
              <a:rPr lang="es-MX" sz="1100" dirty="0"/>
              <a:t>)</a:t>
            </a:r>
          </a:p>
          <a:p>
            <a:pPr lvl="1"/>
            <a:r>
              <a:rPr lang="es-MX" sz="1100" dirty="0"/>
              <a:t>HSDPA (</a:t>
            </a:r>
            <a:r>
              <a:rPr lang="es-MX" sz="1100" i="1" dirty="0"/>
              <a:t>High </a:t>
            </a:r>
            <a:r>
              <a:rPr lang="es-MX" sz="1100" i="1" dirty="0" err="1"/>
              <a:t>Speed</a:t>
            </a:r>
            <a:r>
              <a:rPr lang="es-MX" sz="1100" i="1" dirty="0"/>
              <a:t> </a:t>
            </a:r>
            <a:r>
              <a:rPr lang="es-MX" sz="1100" i="1" dirty="0" err="1"/>
              <a:t>Downlink</a:t>
            </a:r>
            <a:r>
              <a:rPr lang="es-MX" sz="1100" i="1" dirty="0"/>
              <a:t> </a:t>
            </a:r>
            <a:r>
              <a:rPr lang="es-MX" sz="1100" i="1" dirty="0" err="1"/>
              <a:t>Packet</a:t>
            </a:r>
            <a:r>
              <a:rPr lang="es-MX" sz="1100" i="1" dirty="0"/>
              <a:t> Access</a:t>
            </a:r>
            <a:r>
              <a:rPr lang="es-MX" sz="1100" dirty="0"/>
              <a:t>)</a:t>
            </a:r>
          </a:p>
          <a:p>
            <a:r>
              <a:rPr lang="es-MX" sz="1100" dirty="0"/>
              <a:t>Acceso Inalámbrico (850; 900; 1800 y 1900 MHz; 2,4 GHz y 5,0 GHz)</a:t>
            </a:r>
          </a:p>
          <a:p>
            <a:pPr lvl="1"/>
            <a:r>
              <a:rPr lang="es-MX" sz="1100" i="1" dirty="0"/>
              <a:t>Wireless Personal </a:t>
            </a:r>
            <a:r>
              <a:rPr lang="es-MX" sz="1100" i="1" dirty="0" err="1"/>
              <a:t>Area</a:t>
            </a:r>
            <a:r>
              <a:rPr lang="es-MX" sz="1100" i="1" dirty="0"/>
              <a:t> Network</a:t>
            </a:r>
            <a:r>
              <a:rPr lang="es-MX" sz="1100" dirty="0"/>
              <a:t> (WPAN), red de área personal inalámbrica</a:t>
            </a:r>
          </a:p>
          <a:p>
            <a:pPr lvl="2"/>
            <a:r>
              <a:rPr lang="es-MX" sz="1100" dirty="0"/>
              <a:t>Bluetooth</a:t>
            </a:r>
          </a:p>
          <a:p>
            <a:pPr lvl="1"/>
            <a:r>
              <a:rPr lang="es-MX" sz="1100" i="1" dirty="0"/>
              <a:t>Wireless Local </a:t>
            </a:r>
            <a:r>
              <a:rPr lang="es-MX" sz="1100" i="1" dirty="0" err="1"/>
              <a:t>Area</a:t>
            </a:r>
            <a:r>
              <a:rPr lang="es-MX" sz="1100" i="1" dirty="0"/>
              <a:t> Network</a:t>
            </a:r>
            <a:r>
              <a:rPr lang="es-MX" sz="1100" dirty="0"/>
              <a:t> (WLAN), red de área local inalámbrica</a:t>
            </a:r>
          </a:p>
          <a:p>
            <a:pPr lvl="2"/>
            <a:r>
              <a:rPr lang="es-MX" sz="1100" dirty="0"/>
              <a:t>Wi-Fi</a:t>
            </a:r>
          </a:p>
          <a:p>
            <a:pPr lvl="1"/>
            <a:r>
              <a:rPr lang="es-MX" sz="1100" i="1" dirty="0"/>
              <a:t>Wireless </a:t>
            </a:r>
            <a:r>
              <a:rPr lang="es-MX" sz="1100" i="1" dirty="0" err="1"/>
              <a:t>Metropolitan</a:t>
            </a:r>
            <a:r>
              <a:rPr lang="es-MX" sz="1100" i="1" dirty="0"/>
              <a:t> </a:t>
            </a:r>
            <a:r>
              <a:rPr lang="es-MX" sz="1100" i="1" dirty="0" err="1"/>
              <a:t>Area</a:t>
            </a:r>
            <a:r>
              <a:rPr lang="es-MX" sz="1100" i="1" dirty="0"/>
              <a:t> Network</a:t>
            </a:r>
            <a:r>
              <a:rPr lang="es-MX" sz="1100" dirty="0"/>
              <a:t> (WMAN), red de área metropolitana inalámbrica</a:t>
            </a:r>
          </a:p>
          <a:p>
            <a:pPr lvl="2"/>
            <a:r>
              <a:rPr lang="es-MX" sz="1100" dirty="0"/>
              <a:t>WiMAX (</a:t>
            </a:r>
            <a:r>
              <a:rPr lang="es-MX" sz="1100" i="1" dirty="0" err="1"/>
              <a:t>Worldwide</a:t>
            </a:r>
            <a:r>
              <a:rPr lang="es-MX" sz="1100" i="1" dirty="0"/>
              <a:t> </a:t>
            </a:r>
            <a:r>
              <a:rPr lang="es-MX" sz="1100" i="1" dirty="0" err="1"/>
              <a:t>Interoperability</a:t>
            </a:r>
            <a:r>
              <a:rPr lang="es-MX" sz="1100" i="1" dirty="0"/>
              <a:t> </a:t>
            </a:r>
            <a:r>
              <a:rPr lang="es-MX" sz="1100" i="1" dirty="0" err="1"/>
              <a:t>for</a:t>
            </a:r>
            <a:r>
              <a:rPr lang="es-MX" sz="1100" i="1" dirty="0"/>
              <a:t> </a:t>
            </a:r>
            <a:r>
              <a:rPr lang="es-MX" sz="1100" i="1" dirty="0" err="1"/>
              <a:t>Microwave</a:t>
            </a:r>
            <a:r>
              <a:rPr lang="es-MX" sz="1100" i="1" dirty="0"/>
              <a:t> Access</a:t>
            </a:r>
            <a:r>
              <a:rPr lang="es-MX" sz="1100" dirty="0"/>
              <a:t>)</a:t>
            </a:r>
          </a:p>
          <a:p>
            <a:pPr lvl="2"/>
            <a:r>
              <a:rPr lang="es-MX" sz="1100" dirty="0"/>
              <a:t>LMDS (</a:t>
            </a:r>
            <a:r>
              <a:rPr lang="es-MX" sz="1100" i="1" dirty="0"/>
              <a:t>Local </a:t>
            </a:r>
            <a:r>
              <a:rPr lang="es-MX" sz="1100" i="1" dirty="0" err="1"/>
              <a:t>Multipoint</a:t>
            </a:r>
            <a:r>
              <a:rPr lang="es-MX" sz="1100" i="1" dirty="0"/>
              <a:t> </a:t>
            </a:r>
            <a:r>
              <a:rPr lang="es-MX" sz="1100" i="1" dirty="0" err="1"/>
              <a:t>Distribution</a:t>
            </a:r>
            <a:r>
              <a:rPr lang="es-MX" sz="1100" i="1" dirty="0"/>
              <a:t> </a:t>
            </a:r>
            <a:r>
              <a:rPr lang="es-MX" sz="1100" i="1" dirty="0" err="1"/>
              <a:t>Service</a:t>
            </a:r>
            <a:r>
              <a:rPr lang="es-MX" sz="1100" dirty="0"/>
              <a:t>)</a:t>
            </a:r>
          </a:p>
          <a:p>
            <a:pPr lvl="1"/>
            <a:r>
              <a:rPr lang="es-MX" sz="1100" i="1" dirty="0"/>
              <a:t>Wireless Wide </a:t>
            </a:r>
            <a:r>
              <a:rPr lang="es-MX" sz="1100" i="1" dirty="0" err="1"/>
              <a:t>Area</a:t>
            </a:r>
            <a:r>
              <a:rPr lang="es-MX" sz="1100" i="1" dirty="0"/>
              <a:t> Network</a:t>
            </a:r>
            <a:r>
              <a:rPr lang="es-MX" sz="1100" dirty="0"/>
              <a:t> (WWAN), red de área amplia inalámbrica</a:t>
            </a:r>
          </a:p>
          <a:p>
            <a:pPr lvl="2"/>
            <a:r>
              <a:rPr lang="es-MX" sz="1100" dirty="0"/>
              <a:t>UMTS</a:t>
            </a:r>
          </a:p>
          <a:p>
            <a:pPr lvl="2"/>
            <a:r>
              <a:rPr lang="es-MX" sz="1100" dirty="0"/>
              <a:t>GPRS</a:t>
            </a:r>
          </a:p>
          <a:p>
            <a:pPr lvl="2"/>
            <a:r>
              <a:rPr lang="es-MX" sz="1100" dirty="0"/>
              <a:t>EDGE</a:t>
            </a:r>
          </a:p>
          <a:p>
            <a:pPr lvl="2"/>
            <a:r>
              <a:rPr lang="es-MX" sz="1100" dirty="0"/>
              <a:t>CDMA2000</a:t>
            </a:r>
          </a:p>
          <a:p>
            <a:pPr lvl="2"/>
            <a:r>
              <a:rPr lang="es-MX" sz="1100" dirty="0"/>
              <a:t>GSM</a:t>
            </a:r>
          </a:p>
          <a:p>
            <a:pPr lvl="2"/>
            <a:r>
              <a:rPr lang="es-MX" sz="1100" dirty="0"/>
              <a:t>CDPD</a:t>
            </a:r>
          </a:p>
          <a:p>
            <a:pPr lvl="2"/>
            <a:r>
              <a:rPr lang="es-MX" sz="1100" dirty="0" err="1"/>
              <a:t>Mobitex</a:t>
            </a:r>
            <a:endParaRPr lang="es-MX" sz="1100" dirty="0"/>
          </a:p>
          <a:p>
            <a:pPr lvl="2"/>
            <a:r>
              <a:rPr lang="es-MX" sz="1100" dirty="0"/>
              <a:t>HSPA</a:t>
            </a:r>
          </a:p>
          <a:p>
            <a:pPr lvl="2"/>
            <a:r>
              <a:rPr lang="es-MX" sz="1100" dirty="0"/>
              <a:t>3G</a:t>
            </a:r>
          </a:p>
          <a:p>
            <a:pPr lvl="2"/>
            <a:r>
              <a:rPr lang="es-MX" sz="1100" dirty="0"/>
              <a:t>4G</a:t>
            </a:r>
          </a:p>
          <a:p>
            <a:pPr lvl="2"/>
            <a:r>
              <a:rPr lang="es-MX" sz="1100" dirty="0"/>
              <a:t>5G</a:t>
            </a:r>
          </a:p>
          <a:p>
            <a:r>
              <a:rPr lang="es-MX" sz="1100" dirty="0"/>
              <a:t>Acceso Satelital (DVB-S: </a:t>
            </a:r>
            <a:r>
              <a:rPr lang="es-MX" sz="1100" i="1" dirty="0"/>
              <a:t>Digital Video Broadcast - </a:t>
            </a:r>
            <a:r>
              <a:rPr lang="es-MX" sz="1100" i="1" dirty="0" err="1"/>
              <a:t>Satellital</a:t>
            </a:r>
            <a:r>
              <a:rPr lang="es-MX" sz="1100" dirty="0"/>
              <a:t>)</a:t>
            </a:r>
          </a:p>
          <a:p>
            <a:r>
              <a:rPr lang="es-MX" sz="1100" dirty="0"/>
              <a:t>Acceso por Fibra Óptica (FTTH: </a:t>
            </a:r>
            <a:r>
              <a:rPr lang="es-MX" sz="1100" i="1" dirty="0" err="1"/>
              <a:t>Fiber</a:t>
            </a:r>
            <a:r>
              <a:rPr lang="es-MX" sz="1100" i="1" dirty="0"/>
              <a:t> </a:t>
            </a:r>
            <a:r>
              <a:rPr lang="es-MX" sz="1100" i="1" dirty="0" err="1"/>
              <a:t>to</a:t>
            </a:r>
            <a:r>
              <a:rPr lang="es-MX" sz="1100" i="1" dirty="0"/>
              <a:t> </a:t>
            </a:r>
            <a:r>
              <a:rPr lang="es-MX" sz="1100" i="1" dirty="0" err="1"/>
              <a:t>the</a:t>
            </a:r>
            <a:r>
              <a:rPr lang="es-MX" sz="1100" i="1" dirty="0"/>
              <a:t> Home</a:t>
            </a:r>
            <a:r>
              <a:rPr lang="es-MX" sz="1100" dirty="0"/>
              <a:t>)</a:t>
            </a:r>
          </a:p>
          <a:p>
            <a:r>
              <a:rPr lang="es-MX" sz="1100" dirty="0"/>
              <a:t>Acceso por Línea Eléctrica (BPL: </a:t>
            </a:r>
            <a:r>
              <a:rPr lang="es-MX" sz="1100" i="1" dirty="0" err="1"/>
              <a:t>Broadband</a:t>
            </a:r>
            <a:r>
              <a:rPr lang="es-MX" sz="1100" i="1" dirty="0"/>
              <a:t> </a:t>
            </a:r>
            <a:r>
              <a:rPr lang="es-MX" sz="1100" i="1" dirty="0" err="1"/>
              <a:t>Power</a:t>
            </a:r>
            <a:r>
              <a:rPr lang="es-MX" sz="1100" i="1" dirty="0"/>
              <a:t> Line</a:t>
            </a:r>
            <a:r>
              <a:rPr lang="es-MX" sz="1100" dirty="0"/>
              <a:t>)</a:t>
            </a:r>
          </a:p>
          <a:p>
            <a:endParaRPr lang="es-MX" sz="600" dirty="0"/>
          </a:p>
        </p:txBody>
      </p:sp>
    </p:spTree>
    <p:extLst>
      <p:ext uri="{BB962C8B-B14F-4D97-AF65-F5344CB8AC3E}">
        <p14:creationId xmlns:p14="http://schemas.microsoft.com/office/powerpoint/2010/main" val="20448225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0242"/>
                                        </p:tgtEl>
                                        <p:attrNameLst>
                                          <p:attrName>style.visibility</p:attrName>
                                        </p:attrNameLst>
                                      </p:cBhvr>
                                      <p:to>
                                        <p:strVal val="visible"/>
                                      </p:to>
                                    </p:set>
                                    <p:anim calcmode="lin" valueType="num">
                                      <p:cBhvr>
                                        <p:cTn id="13" dur="500" fill="hold"/>
                                        <p:tgtEl>
                                          <p:spTgt spid="10242"/>
                                        </p:tgtEl>
                                        <p:attrNameLst>
                                          <p:attrName>ppt_w</p:attrName>
                                        </p:attrNameLst>
                                      </p:cBhvr>
                                      <p:tavLst>
                                        <p:tav tm="0">
                                          <p:val>
                                            <p:fltVal val="0"/>
                                          </p:val>
                                        </p:tav>
                                        <p:tav tm="100000">
                                          <p:val>
                                            <p:strVal val="#ppt_w"/>
                                          </p:val>
                                        </p:tav>
                                      </p:tavLst>
                                    </p:anim>
                                    <p:anim calcmode="lin" valueType="num">
                                      <p:cBhvr>
                                        <p:cTn id="14" dur="500" fill="hold"/>
                                        <p:tgtEl>
                                          <p:spTgt spid="10242"/>
                                        </p:tgtEl>
                                        <p:attrNameLst>
                                          <p:attrName>ppt_h</p:attrName>
                                        </p:attrNameLst>
                                      </p:cBhvr>
                                      <p:tavLst>
                                        <p:tav tm="0">
                                          <p:val>
                                            <p:fltVal val="0"/>
                                          </p:val>
                                        </p:tav>
                                        <p:tav tm="100000">
                                          <p:val>
                                            <p:strVal val="#ppt_h"/>
                                          </p:val>
                                        </p:tav>
                                      </p:tavLst>
                                    </p:anim>
                                    <p:animEffect transition="in" filter="fade">
                                      <p:cBhvr>
                                        <p:cTn id="15" dur="500"/>
                                        <p:tgtEl>
                                          <p:spTgt spid="1024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fade">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fade">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5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500"/>
                                        <p:tgtEl>
                                          <p:spTgt spid="3">
                                            <p:txEl>
                                              <p:pRg st="4" end="4"/>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500"/>
                                        <p:tgtEl>
                                          <p:spTgt spid="3">
                                            <p:txEl>
                                              <p:pRg st="5" end="5"/>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Effect transition="in" filter="fade">
                                      <p:cBhvr>
                                        <p:cTn id="46" dur="500"/>
                                        <p:tgtEl>
                                          <p:spTgt spid="3">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Effect transition="in" filter="fade">
                                      <p:cBhvr>
                                        <p:cTn id="51" dur="500"/>
                                        <p:tgtEl>
                                          <p:spTgt spid="3">
                                            <p:txEl>
                                              <p:pRg st="7" end="7"/>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Effect transition="in" filter="fade">
                                      <p:cBhvr>
                                        <p:cTn id="54" dur="500"/>
                                        <p:tgtEl>
                                          <p:spTgt spid="3">
                                            <p:txEl>
                                              <p:pRg st="8" end="8"/>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10" end="10"/>
                                            </p:txEl>
                                          </p:spTgt>
                                        </p:tgtEl>
                                        <p:attrNameLst>
                                          <p:attrName>style.visibility</p:attrName>
                                        </p:attrNameLst>
                                      </p:cBhvr>
                                      <p:to>
                                        <p:strVal val="visible"/>
                                      </p:to>
                                    </p:set>
                                    <p:animEffect transition="in" filter="fade">
                                      <p:cBhvr>
                                        <p:cTn id="60" dur="500"/>
                                        <p:tgtEl>
                                          <p:spTgt spid="3">
                                            <p:txEl>
                                              <p:pRg st="10" end="10"/>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Effect transition="in" filter="fade">
                                      <p:cBhvr>
                                        <p:cTn id="63" dur="500"/>
                                        <p:tgtEl>
                                          <p:spTgt spid="3">
                                            <p:txEl>
                                              <p:pRg st="11" end="11"/>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
                                            <p:txEl>
                                              <p:pRg st="12" end="12"/>
                                            </p:txEl>
                                          </p:spTgt>
                                        </p:tgtEl>
                                        <p:attrNameLst>
                                          <p:attrName>style.visibility</p:attrName>
                                        </p:attrNameLst>
                                      </p:cBhvr>
                                      <p:to>
                                        <p:strVal val="visible"/>
                                      </p:to>
                                    </p:set>
                                    <p:animEffect transition="in" filter="fade">
                                      <p:cBhvr>
                                        <p:cTn id="66" dur="500"/>
                                        <p:tgtEl>
                                          <p:spTgt spid="3">
                                            <p:txEl>
                                              <p:pRg st="12" end="12"/>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Effect transition="in" filter="fade">
                                      <p:cBhvr>
                                        <p:cTn id="69" dur="500"/>
                                        <p:tgtEl>
                                          <p:spTgt spid="3">
                                            <p:txEl>
                                              <p:pRg st="13" end="13"/>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
                                            <p:txEl>
                                              <p:pRg st="14" end="14"/>
                                            </p:txEl>
                                          </p:spTgt>
                                        </p:tgtEl>
                                        <p:attrNameLst>
                                          <p:attrName>style.visibility</p:attrName>
                                        </p:attrNameLst>
                                      </p:cBhvr>
                                      <p:to>
                                        <p:strVal val="visible"/>
                                      </p:to>
                                    </p:set>
                                    <p:animEffect transition="in" filter="fade">
                                      <p:cBhvr>
                                        <p:cTn id="72" dur="500"/>
                                        <p:tgtEl>
                                          <p:spTgt spid="3">
                                            <p:txEl>
                                              <p:pRg st="14" end="14"/>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
                                            <p:txEl>
                                              <p:pRg st="15" end="15"/>
                                            </p:txEl>
                                          </p:spTgt>
                                        </p:tgtEl>
                                        <p:attrNameLst>
                                          <p:attrName>style.visibility</p:attrName>
                                        </p:attrNameLst>
                                      </p:cBhvr>
                                      <p:to>
                                        <p:strVal val="visible"/>
                                      </p:to>
                                    </p:set>
                                    <p:animEffect transition="in" filter="fade">
                                      <p:cBhvr>
                                        <p:cTn id="75" dur="500"/>
                                        <p:tgtEl>
                                          <p:spTgt spid="3">
                                            <p:txEl>
                                              <p:pRg st="15" end="15"/>
                                            </p:tx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
                                            <p:txEl>
                                              <p:pRg st="16" end="16"/>
                                            </p:txEl>
                                          </p:spTgt>
                                        </p:tgtEl>
                                        <p:attrNameLst>
                                          <p:attrName>style.visibility</p:attrName>
                                        </p:attrNameLst>
                                      </p:cBhvr>
                                      <p:to>
                                        <p:strVal val="visible"/>
                                      </p:to>
                                    </p:set>
                                    <p:animEffect transition="in" filter="fade">
                                      <p:cBhvr>
                                        <p:cTn id="78" dur="500"/>
                                        <p:tgtEl>
                                          <p:spTgt spid="3">
                                            <p:txEl>
                                              <p:pRg st="16" end="16"/>
                                            </p:tx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
                                            <p:txEl>
                                              <p:pRg st="17" end="17"/>
                                            </p:txEl>
                                          </p:spTgt>
                                        </p:tgtEl>
                                        <p:attrNameLst>
                                          <p:attrName>style.visibility</p:attrName>
                                        </p:attrNameLst>
                                      </p:cBhvr>
                                      <p:to>
                                        <p:strVal val="visible"/>
                                      </p:to>
                                    </p:set>
                                    <p:animEffect transition="in" filter="fade">
                                      <p:cBhvr>
                                        <p:cTn id="81" dur="500"/>
                                        <p:tgtEl>
                                          <p:spTgt spid="3">
                                            <p:txEl>
                                              <p:pRg st="17" end="17"/>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
                                            <p:txEl>
                                              <p:pRg st="18" end="18"/>
                                            </p:txEl>
                                          </p:spTgt>
                                        </p:tgtEl>
                                        <p:attrNameLst>
                                          <p:attrName>style.visibility</p:attrName>
                                        </p:attrNameLst>
                                      </p:cBhvr>
                                      <p:to>
                                        <p:strVal val="visible"/>
                                      </p:to>
                                    </p:set>
                                    <p:animEffect transition="in" filter="fade">
                                      <p:cBhvr>
                                        <p:cTn id="84" dur="500"/>
                                        <p:tgtEl>
                                          <p:spTgt spid="3">
                                            <p:txEl>
                                              <p:pRg st="18" end="18"/>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
                                            <p:txEl>
                                              <p:pRg st="19" end="19"/>
                                            </p:txEl>
                                          </p:spTgt>
                                        </p:tgtEl>
                                        <p:attrNameLst>
                                          <p:attrName>style.visibility</p:attrName>
                                        </p:attrNameLst>
                                      </p:cBhvr>
                                      <p:to>
                                        <p:strVal val="visible"/>
                                      </p:to>
                                    </p:set>
                                    <p:animEffect transition="in" filter="fade">
                                      <p:cBhvr>
                                        <p:cTn id="87" dur="500"/>
                                        <p:tgtEl>
                                          <p:spTgt spid="3">
                                            <p:txEl>
                                              <p:pRg st="19" end="19"/>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
                                            <p:txEl>
                                              <p:pRg st="20" end="20"/>
                                            </p:txEl>
                                          </p:spTgt>
                                        </p:tgtEl>
                                        <p:attrNameLst>
                                          <p:attrName>style.visibility</p:attrName>
                                        </p:attrNameLst>
                                      </p:cBhvr>
                                      <p:to>
                                        <p:strVal val="visible"/>
                                      </p:to>
                                    </p:set>
                                    <p:animEffect transition="in" filter="fade">
                                      <p:cBhvr>
                                        <p:cTn id="90" dur="500"/>
                                        <p:tgtEl>
                                          <p:spTgt spid="3">
                                            <p:txEl>
                                              <p:pRg st="20" end="20"/>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
                                            <p:txEl>
                                              <p:pRg st="21" end="21"/>
                                            </p:txEl>
                                          </p:spTgt>
                                        </p:tgtEl>
                                        <p:attrNameLst>
                                          <p:attrName>style.visibility</p:attrName>
                                        </p:attrNameLst>
                                      </p:cBhvr>
                                      <p:to>
                                        <p:strVal val="visible"/>
                                      </p:to>
                                    </p:set>
                                    <p:animEffect transition="in" filter="fade">
                                      <p:cBhvr>
                                        <p:cTn id="93" dur="500"/>
                                        <p:tgtEl>
                                          <p:spTgt spid="3">
                                            <p:txEl>
                                              <p:pRg st="21" end="21"/>
                                            </p:tx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
                                            <p:txEl>
                                              <p:pRg st="22" end="22"/>
                                            </p:txEl>
                                          </p:spTgt>
                                        </p:tgtEl>
                                        <p:attrNameLst>
                                          <p:attrName>style.visibility</p:attrName>
                                        </p:attrNameLst>
                                      </p:cBhvr>
                                      <p:to>
                                        <p:strVal val="visible"/>
                                      </p:to>
                                    </p:set>
                                    <p:animEffect transition="in" filter="fade">
                                      <p:cBhvr>
                                        <p:cTn id="96" dur="500"/>
                                        <p:tgtEl>
                                          <p:spTgt spid="3">
                                            <p:txEl>
                                              <p:pRg st="22" end="22"/>
                                            </p:tx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
                                            <p:txEl>
                                              <p:pRg st="23" end="23"/>
                                            </p:txEl>
                                          </p:spTgt>
                                        </p:tgtEl>
                                        <p:attrNameLst>
                                          <p:attrName>style.visibility</p:attrName>
                                        </p:attrNameLst>
                                      </p:cBhvr>
                                      <p:to>
                                        <p:strVal val="visible"/>
                                      </p:to>
                                    </p:set>
                                    <p:animEffect transition="in" filter="fade">
                                      <p:cBhvr>
                                        <p:cTn id="99" dur="500"/>
                                        <p:tgtEl>
                                          <p:spTgt spid="3">
                                            <p:txEl>
                                              <p:pRg st="23" end="23"/>
                                            </p:tx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
                                            <p:txEl>
                                              <p:pRg st="24" end="24"/>
                                            </p:txEl>
                                          </p:spTgt>
                                        </p:tgtEl>
                                        <p:attrNameLst>
                                          <p:attrName>style.visibility</p:attrName>
                                        </p:attrNameLst>
                                      </p:cBhvr>
                                      <p:to>
                                        <p:strVal val="visible"/>
                                      </p:to>
                                    </p:set>
                                    <p:animEffect transition="in" filter="fade">
                                      <p:cBhvr>
                                        <p:cTn id="102" dur="500"/>
                                        <p:tgtEl>
                                          <p:spTgt spid="3">
                                            <p:txEl>
                                              <p:pRg st="24" end="24"/>
                                            </p:tx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
                                            <p:txEl>
                                              <p:pRg st="25" end="25"/>
                                            </p:txEl>
                                          </p:spTgt>
                                        </p:tgtEl>
                                        <p:attrNameLst>
                                          <p:attrName>style.visibility</p:attrName>
                                        </p:attrNameLst>
                                      </p:cBhvr>
                                      <p:to>
                                        <p:strVal val="visible"/>
                                      </p:to>
                                    </p:set>
                                    <p:animEffect transition="in" filter="fade">
                                      <p:cBhvr>
                                        <p:cTn id="105" dur="500"/>
                                        <p:tgtEl>
                                          <p:spTgt spid="3">
                                            <p:txEl>
                                              <p:pRg st="25" end="25"/>
                                            </p:tx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xEl>
                                              <p:pRg st="26" end="26"/>
                                            </p:txEl>
                                          </p:spTgt>
                                        </p:tgtEl>
                                        <p:attrNameLst>
                                          <p:attrName>style.visibility</p:attrName>
                                        </p:attrNameLst>
                                      </p:cBhvr>
                                      <p:to>
                                        <p:strVal val="visible"/>
                                      </p:to>
                                    </p:set>
                                    <p:animEffect transition="in" filter="fade">
                                      <p:cBhvr>
                                        <p:cTn id="108" dur="500"/>
                                        <p:tgtEl>
                                          <p:spTgt spid="3">
                                            <p:txEl>
                                              <p:pRg st="26" end="26"/>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
                                            <p:txEl>
                                              <p:pRg st="27" end="27"/>
                                            </p:txEl>
                                          </p:spTgt>
                                        </p:tgtEl>
                                        <p:attrNameLst>
                                          <p:attrName>style.visibility</p:attrName>
                                        </p:attrNameLst>
                                      </p:cBhvr>
                                      <p:to>
                                        <p:strVal val="visible"/>
                                      </p:to>
                                    </p:set>
                                    <p:animEffect transition="in" filter="fade">
                                      <p:cBhvr>
                                        <p:cTn id="113" dur="500"/>
                                        <p:tgtEl>
                                          <p:spTgt spid="3">
                                            <p:txEl>
                                              <p:pRg st="27" end="27"/>
                                            </p:txEl>
                                          </p:spTgt>
                                        </p:tgtEl>
                                      </p:cBhvr>
                                    </p:animEffect>
                                  </p:childTnLst>
                                </p:cTn>
                              </p:par>
                            </p:childTnLst>
                          </p:cTn>
                        </p:par>
                      </p:childTnLst>
                    </p:cTn>
                  </p:par>
                  <p:par>
                    <p:cTn id="114" fill="hold">
                      <p:stCondLst>
                        <p:cond delay="indefinite"/>
                      </p:stCondLst>
                      <p:childTnLst>
                        <p:par>
                          <p:cTn id="115" fill="hold">
                            <p:stCondLst>
                              <p:cond delay="0"/>
                            </p:stCondLst>
                            <p:childTnLst>
                              <p:par>
                                <p:cTn id="116" presetID="10" presetClass="entr" presetSubtype="0" fill="hold" grpId="0" nodeType="clickEffect">
                                  <p:stCondLst>
                                    <p:cond delay="0"/>
                                  </p:stCondLst>
                                  <p:childTnLst>
                                    <p:set>
                                      <p:cBhvr>
                                        <p:cTn id="117" dur="1" fill="hold">
                                          <p:stCondLst>
                                            <p:cond delay="0"/>
                                          </p:stCondLst>
                                        </p:cTn>
                                        <p:tgtEl>
                                          <p:spTgt spid="3">
                                            <p:txEl>
                                              <p:pRg st="28" end="28"/>
                                            </p:txEl>
                                          </p:spTgt>
                                        </p:tgtEl>
                                        <p:attrNameLst>
                                          <p:attrName>style.visibility</p:attrName>
                                        </p:attrNameLst>
                                      </p:cBhvr>
                                      <p:to>
                                        <p:strVal val="visible"/>
                                      </p:to>
                                    </p:set>
                                    <p:animEffect transition="in" filter="fade">
                                      <p:cBhvr>
                                        <p:cTn id="118" dur="500"/>
                                        <p:tgtEl>
                                          <p:spTgt spid="3">
                                            <p:txEl>
                                              <p:pRg st="28" end="28"/>
                                            </p:txEl>
                                          </p:spTgt>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grpId="0" nodeType="clickEffect">
                                  <p:stCondLst>
                                    <p:cond delay="0"/>
                                  </p:stCondLst>
                                  <p:childTnLst>
                                    <p:set>
                                      <p:cBhvr>
                                        <p:cTn id="122" dur="1" fill="hold">
                                          <p:stCondLst>
                                            <p:cond delay="0"/>
                                          </p:stCondLst>
                                        </p:cTn>
                                        <p:tgtEl>
                                          <p:spTgt spid="3">
                                            <p:txEl>
                                              <p:pRg st="29" end="29"/>
                                            </p:txEl>
                                          </p:spTgt>
                                        </p:tgtEl>
                                        <p:attrNameLst>
                                          <p:attrName>style.visibility</p:attrName>
                                        </p:attrNameLst>
                                      </p:cBhvr>
                                      <p:to>
                                        <p:strVal val="visible"/>
                                      </p:to>
                                    </p:set>
                                    <p:animEffect transition="in" filter="fade">
                                      <p:cBhvr>
                                        <p:cTn id="123" dur="500"/>
                                        <p:tgtEl>
                                          <p:spTgt spid="3">
                                            <p:txEl>
                                              <p:pRg st="29" end="2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Resultado de imagen para proveedores de internet">
            <a:extLst>
              <a:ext uri="{FF2B5EF4-FFF2-40B4-BE49-F238E27FC236}">
                <a16:creationId xmlns="" xmlns:a16="http://schemas.microsoft.com/office/drawing/2014/main" id="{96D83A12-3C8A-45A3-A4E5-83F0A6C600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77" r="14250" b="-2"/>
          <a:stretch/>
        </p:blipFill>
        <p:spPr bwMode="auto">
          <a:xfrm>
            <a:off x="6629871" y="1837454"/>
            <a:ext cx="4855937" cy="371334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 xmlns:a16="http://schemas.microsoft.com/office/drawing/2014/main" id="{0C0B5DB0-14CA-4BA2-B7D8-364DE2597CDB}"/>
              </a:ext>
            </a:extLst>
          </p:cNvPr>
          <p:cNvSpPr>
            <a:spLocks noGrp="1"/>
          </p:cNvSpPr>
          <p:nvPr>
            <p:ph type="title"/>
          </p:nvPr>
        </p:nvSpPr>
        <p:spPr>
          <a:xfrm>
            <a:off x="1975748" y="194345"/>
            <a:ext cx="8108410" cy="1259894"/>
          </a:xfrm>
        </p:spPr>
        <p:txBody>
          <a:bodyPr>
            <a:normAutofit/>
          </a:bodyPr>
          <a:lstStyle/>
          <a:p>
            <a:pPr algn="ctr">
              <a:lnSpc>
                <a:spcPct val="90000"/>
              </a:lnSpc>
            </a:pPr>
            <a:r>
              <a:rPr lang="es-MX" sz="3200" b="1" dirty="0" smtClean="0">
                <a:latin typeface="Arial" pitchFamily="34" charset="0"/>
                <a:cs typeface="Arial" pitchFamily="34" charset="0"/>
              </a:rPr>
              <a:t>Conexiones A Internet Para Usuarios Residenciales</a:t>
            </a:r>
            <a:r>
              <a:rPr lang="es-MX" sz="2000" b="1" dirty="0"/>
              <a:t/>
            </a:r>
            <a:br>
              <a:rPr lang="es-MX" sz="2000" b="1" dirty="0"/>
            </a:br>
            <a:endParaRPr lang="es-MX" sz="2000" dirty="0"/>
          </a:p>
        </p:txBody>
      </p:sp>
      <p:sp>
        <p:nvSpPr>
          <p:cNvPr id="3" name="Marcador de contenido 2">
            <a:extLst>
              <a:ext uri="{FF2B5EF4-FFF2-40B4-BE49-F238E27FC236}">
                <a16:creationId xmlns="" xmlns:a16="http://schemas.microsoft.com/office/drawing/2014/main" id="{D183F346-04D2-4226-AB33-01D27CDB6925}"/>
              </a:ext>
            </a:extLst>
          </p:cNvPr>
          <p:cNvSpPr>
            <a:spLocks noGrp="1"/>
          </p:cNvSpPr>
          <p:nvPr>
            <p:ph idx="1"/>
          </p:nvPr>
        </p:nvSpPr>
        <p:spPr>
          <a:xfrm>
            <a:off x="443162" y="1554119"/>
            <a:ext cx="5725818" cy="4923953"/>
          </a:xfrm>
        </p:spPr>
        <p:txBody>
          <a:bodyPr>
            <a:normAutofit/>
          </a:bodyPr>
          <a:lstStyle/>
          <a:p>
            <a:pPr>
              <a:lnSpc>
                <a:spcPct val="90000"/>
              </a:lnSpc>
            </a:pPr>
            <a:r>
              <a:rPr lang="es-MX" sz="2000" dirty="0">
                <a:latin typeface="Arial" pitchFamily="34" charset="0"/>
                <a:cs typeface="Arial" pitchFamily="34" charset="0"/>
              </a:rPr>
              <a:t>Las conexiones a Internet típicas para usuarios residenciales son:</a:t>
            </a:r>
          </a:p>
          <a:p>
            <a:pPr>
              <a:lnSpc>
                <a:spcPct val="90000"/>
              </a:lnSpc>
            </a:pPr>
            <a:r>
              <a:rPr lang="es-MX" sz="2000" dirty="0">
                <a:latin typeface="Arial" pitchFamily="34" charset="0"/>
                <a:cs typeface="Arial" pitchFamily="34" charset="0"/>
              </a:rPr>
              <a:t>Banda estrecha</a:t>
            </a:r>
          </a:p>
          <a:p>
            <a:pPr lvl="1">
              <a:lnSpc>
                <a:spcPct val="90000"/>
              </a:lnSpc>
            </a:pPr>
            <a:r>
              <a:rPr lang="es-MX" sz="2000" dirty="0">
                <a:latin typeface="Arial" pitchFamily="34" charset="0"/>
                <a:cs typeface="Arial" pitchFamily="34" charset="0"/>
              </a:rPr>
              <a:t>Conexión por línea conmutada o </a:t>
            </a:r>
            <a:r>
              <a:rPr lang="es-MX" sz="2000" i="1" dirty="0">
                <a:latin typeface="Arial" pitchFamily="34" charset="0"/>
                <a:cs typeface="Arial" pitchFamily="34" charset="0"/>
              </a:rPr>
              <a:t>dial-up</a:t>
            </a:r>
            <a:endParaRPr lang="es-MX" sz="2000" dirty="0">
              <a:latin typeface="Arial" pitchFamily="34" charset="0"/>
              <a:cs typeface="Arial" pitchFamily="34" charset="0"/>
            </a:endParaRPr>
          </a:p>
          <a:p>
            <a:pPr lvl="1">
              <a:lnSpc>
                <a:spcPct val="90000"/>
              </a:lnSpc>
            </a:pPr>
            <a:r>
              <a:rPr lang="es-MX" sz="2000" dirty="0">
                <a:latin typeface="Arial" pitchFamily="34" charset="0"/>
                <a:cs typeface="Arial" pitchFamily="34" charset="0"/>
              </a:rPr>
              <a:t>Red Digital de Servicios Integrados (ISDN)</a:t>
            </a:r>
          </a:p>
          <a:p>
            <a:pPr lvl="1">
              <a:lnSpc>
                <a:spcPct val="90000"/>
              </a:lnSpc>
            </a:pPr>
            <a:r>
              <a:rPr lang="es-MX" sz="2000" dirty="0">
                <a:latin typeface="Arial" pitchFamily="34" charset="0"/>
                <a:cs typeface="Arial" pitchFamily="34" charset="0"/>
              </a:rPr>
              <a:t>Módem</a:t>
            </a:r>
          </a:p>
          <a:p>
            <a:pPr>
              <a:lnSpc>
                <a:spcPct val="90000"/>
              </a:lnSpc>
            </a:pPr>
            <a:r>
              <a:rPr lang="es-MX" sz="2000" dirty="0">
                <a:latin typeface="Arial" pitchFamily="34" charset="0"/>
                <a:cs typeface="Arial" pitchFamily="34" charset="0"/>
              </a:rPr>
              <a:t>Banda ancha</a:t>
            </a:r>
          </a:p>
          <a:p>
            <a:pPr>
              <a:lnSpc>
                <a:spcPct val="90000"/>
              </a:lnSpc>
            </a:pPr>
            <a:r>
              <a:rPr lang="es-MX" sz="2000" dirty="0">
                <a:latin typeface="Arial" pitchFamily="34" charset="0"/>
                <a:cs typeface="Arial" pitchFamily="34" charset="0"/>
              </a:rPr>
              <a:t>Línea de abonado digital (DSL), normalmente del tipo asimétrica o ADSL</a:t>
            </a:r>
          </a:p>
          <a:p>
            <a:pPr>
              <a:lnSpc>
                <a:spcPct val="90000"/>
              </a:lnSpc>
            </a:pPr>
            <a:r>
              <a:rPr lang="es-MX" sz="2000" dirty="0">
                <a:latin typeface="Arial" pitchFamily="34" charset="0"/>
                <a:cs typeface="Arial" pitchFamily="34" charset="0"/>
              </a:rPr>
              <a:t>Banda Ancha Móvil</a:t>
            </a:r>
          </a:p>
          <a:p>
            <a:pPr>
              <a:lnSpc>
                <a:spcPct val="90000"/>
              </a:lnSpc>
            </a:pPr>
            <a:r>
              <a:rPr lang="es-MX" sz="2000" dirty="0">
                <a:latin typeface="Arial" pitchFamily="34" charset="0"/>
                <a:cs typeface="Arial" pitchFamily="34" charset="0"/>
              </a:rPr>
              <a:t>Banda ancha inalámbrica (</a:t>
            </a:r>
            <a:r>
              <a:rPr lang="es-MX" sz="2000" dirty="0" err="1">
                <a:latin typeface="Arial" pitchFamily="34" charset="0"/>
                <a:cs typeface="Arial" pitchFamily="34" charset="0"/>
              </a:rPr>
              <a:t>Wi</a:t>
            </a:r>
            <a:r>
              <a:rPr lang="es-MX" sz="2000" dirty="0">
                <a:latin typeface="Arial" pitchFamily="34" charset="0"/>
                <a:cs typeface="Arial" pitchFamily="34" charset="0"/>
              </a:rPr>
              <a:t>-Fi)</a:t>
            </a:r>
          </a:p>
          <a:p>
            <a:pPr>
              <a:lnSpc>
                <a:spcPct val="90000"/>
              </a:lnSpc>
            </a:pPr>
            <a:r>
              <a:rPr lang="es-MX" sz="2000" dirty="0" err="1">
                <a:latin typeface="Arial" pitchFamily="34" charset="0"/>
                <a:cs typeface="Arial" pitchFamily="34" charset="0"/>
              </a:rPr>
              <a:t>Cablemódem</a:t>
            </a:r>
            <a:endParaRPr lang="es-MX" sz="2000" dirty="0">
              <a:latin typeface="Arial" pitchFamily="34" charset="0"/>
              <a:cs typeface="Arial" pitchFamily="34" charset="0"/>
            </a:endParaRPr>
          </a:p>
          <a:p>
            <a:pPr>
              <a:lnSpc>
                <a:spcPct val="90000"/>
              </a:lnSpc>
            </a:pPr>
            <a:r>
              <a:rPr lang="es-MX" sz="2000" i="1" dirty="0" err="1">
                <a:latin typeface="Arial" pitchFamily="34" charset="0"/>
                <a:cs typeface="Arial" pitchFamily="34" charset="0"/>
              </a:rPr>
              <a:t>Fiber</a:t>
            </a:r>
            <a:r>
              <a:rPr lang="es-MX" sz="2000" i="1" dirty="0">
                <a:latin typeface="Arial" pitchFamily="34" charset="0"/>
                <a:cs typeface="Arial" pitchFamily="34" charset="0"/>
              </a:rPr>
              <a:t> </a:t>
            </a:r>
            <a:r>
              <a:rPr lang="es-MX" sz="2000" i="1" dirty="0" err="1">
                <a:latin typeface="Arial" pitchFamily="34" charset="0"/>
                <a:cs typeface="Arial" pitchFamily="34" charset="0"/>
              </a:rPr>
              <a:t>To</a:t>
            </a:r>
            <a:r>
              <a:rPr lang="es-MX" sz="2000" i="1" dirty="0">
                <a:latin typeface="Arial" pitchFamily="34" charset="0"/>
                <a:cs typeface="Arial" pitchFamily="34" charset="0"/>
              </a:rPr>
              <a:t> </a:t>
            </a:r>
            <a:r>
              <a:rPr lang="es-MX" sz="2000" i="1" dirty="0" err="1">
                <a:latin typeface="Arial" pitchFamily="34" charset="0"/>
                <a:cs typeface="Arial" pitchFamily="34" charset="0"/>
              </a:rPr>
              <a:t>The</a:t>
            </a:r>
            <a:r>
              <a:rPr lang="es-MX" sz="2000" i="1" dirty="0">
                <a:latin typeface="Arial" pitchFamily="34" charset="0"/>
                <a:cs typeface="Arial" pitchFamily="34" charset="0"/>
              </a:rPr>
              <a:t> Home</a:t>
            </a:r>
            <a:r>
              <a:rPr lang="es-MX" sz="2000" dirty="0">
                <a:latin typeface="Arial" pitchFamily="34" charset="0"/>
                <a:cs typeface="Arial" pitchFamily="34" charset="0"/>
              </a:rPr>
              <a:t> (FTTH)</a:t>
            </a:r>
          </a:p>
          <a:p>
            <a:pPr>
              <a:lnSpc>
                <a:spcPct val="90000"/>
              </a:lnSpc>
            </a:pPr>
            <a:endParaRPr lang="es-MX" sz="1100" dirty="0"/>
          </a:p>
        </p:txBody>
      </p:sp>
    </p:spTree>
    <p:extLst>
      <p:ext uri="{BB962C8B-B14F-4D97-AF65-F5344CB8AC3E}">
        <p14:creationId xmlns:p14="http://schemas.microsoft.com/office/powerpoint/2010/main" val="29172916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nodeType="clickEffect">
                                  <p:stCondLst>
                                    <p:cond delay="0"/>
                                  </p:stCondLst>
                                  <p:childTnLst>
                                    <p:set>
                                      <p:cBhvr>
                                        <p:cTn id="12" dur="1" fill="hold">
                                          <p:stCondLst>
                                            <p:cond delay="0"/>
                                          </p:stCondLst>
                                        </p:cTn>
                                        <p:tgtEl>
                                          <p:spTgt spid="11266"/>
                                        </p:tgtEl>
                                        <p:attrNameLst>
                                          <p:attrName>style.visibility</p:attrName>
                                        </p:attrNameLst>
                                      </p:cBhvr>
                                      <p:to>
                                        <p:strVal val="visible"/>
                                      </p:to>
                                    </p:set>
                                    <p:anim calcmode="lin" valueType="num">
                                      <p:cBhvr>
                                        <p:cTn id="13" dur="500" fill="hold"/>
                                        <p:tgtEl>
                                          <p:spTgt spid="11266"/>
                                        </p:tgtEl>
                                        <p:attrNameLst>
                                          <p:attrName>ppt_w</p:attrName>
                                        </p:attrNameLst>
                                      </p:cBhvr>
                                      <p:tavLst>
                                        <p:tav tm="0">
                                          <p:val>
                                            <p:fltVal val="0"/>
                                          </p:val>
                                        </p:tav>
                                        <p:tav tm="100000">
                                          <p:val>
                                            <p:strVal val="#ppt_w"/>
                                          </p:val>
                                        </p:tav>
                                      </p:tavLst>
                                    </p:anim>
                                    <p:anim calcmode="lin" valueType="num">
                                      <p:cBhvr>
                                        <p:cTn id="14" dur="500" fill="hold"/>
                                        <p:tgtEl>
                                          <p:spTgt spid="11266"/>
                                        </p:tgtEl>
                                        <p:attrNameLst>
                                          <p:attrName>ppt_h</p:attrName>
                                        </p:attrNameLst>
                                      </p:cBhvr>
                                      <p:tavLst>
                                        <p:tav tm="0">
                                          <p:val>
                                            <p:fltVal val="0"/>
                                          </p:val>
                                        </p:tav>
                                        <p:tav tm="100000">
                                          <p:val>
                                            <p:strVal val="#ppt_h"/>
                                          </p:val>
                                        </p:tav>
                                      </p:tavLst>
                                    </p:anim>
                                    <p:animEffect transition="in" filter="fade">
                                      <p:cBhvr>
                                        <p:cTn id="15" dur="500"/>
                                        <p:tgtEl>
                                          <p:spTgt spid="1126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 calcmode="lin" valueType="num">
                                      <p:cBhvr additive="base">
                                        <p:cTn id="2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additive="base">
                                        <p:cTn id="6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 calcmode="lin" valueType="num">
                                      <p:cBhvr additive="base">
                                        <p:cTn id="74"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proveedores de internet">
            <a:extLst>
              <a:ext uri="{FF2B5EF4-FFF2-40B4-BE49-F238E27FC236}">
                <a16:creationId xmlns="" xmlns:a16="http://schemas.microsoft.com/office/drawing/2014/main" id="{A4A330CB-70AE-45C8-96A7-2626ECF8F9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450" r="23198" b="-1"/>
          <a:stretch/>
        </p:blipFill>
        <p:spPr bwMode="auto">
          <a:xfrm>
            <a:off x="7525437" y="1923268"/>
            <a:ext cx="4267316" cy="3859346"/>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 xmlns:a16="http://schemas.microsoft.com/office/drawing/2014/main" id="{51BB51DC-5065-4D46-BF88-DEB09F8C77D4}"/>
              </a:ext>
            </a:extLst>
          </p:cNvPr>
          <p:cNvSpPr>
            <a:spLocks noGrp="1"/>
          </p:cNvSpPr>
          <p:nvPr>
            <p:ph type="title"/>
          </p:nvPr>
        </p:nvSpPr>
        <p:spPr>
          <a:xfrm>
            <a:off x="2228045" y="117072"/>
            <a:ext cx="7122016" cy="1259894"/>
          </a:xfrm>
        </p:spPr>
        <p:txBody>
          <a:bodyPr>
            <a:normAutofit fontScale="90000"/>
          </a:bodyPr>
          <a:lstStyle/>
          <a:p>
            <a:pPr algn="ctr">
              <a:lnSpc>
                <a:spcPct val="90000"/>
              </a:lnSpc>
            </a:pPr>
            <a:r>
              <a:rPr lang="es-MX" sz="4000" b="1" dirty="0" smtClean="0">
                <a:latin typeface="Arial" pitchFamily="34" charset="0"/>
                <a:cs typeface="Arial" pitchFamily="34" charset="0"/>
              </a:rPr>
              <a:t>Conexiones A Internet Para Empresas Medianas O Grande</a:t>
            </a:r>
            <a:r>
              <a:rPr lang="es-MX" sz="2000" b="1" dirty="0"/>
              <a:t/>
            </a:r>
            <a:br>
              <a:rPr lang="es-MX" sz="2000" b="1" dirty="0"/>
            </a:br>
            <a:endParaRPr lang="es-MX" sz="2000" dirty="0"/>
          </a:p>
        </p:txBody>
      </p:sp>
      <p:sp>
        <p:nvSpPr>
          <p:cNvPr id="3" name="Marcador de contenido 2">
            <a:extLst>
              <a:ext uri="{FF2B5EF4-FFF2-40B4-BE49-F238E27FC236}">
                <a16:creationId xmlns="" xmlns:a16="http://schemas.microsoft.com/office/drawing/2014/main" id="{D8FC2575-B1F4-4AB0-AD83-38C53CB01D6E}"/>
              </a:ext>
            </a:extLst>
          </p:cNvPr>
          <p:cNvSpPr>
            <a:spLocks noGrp="1"/>
          </p:cNvSpPr>
          <p:nvPr>
            <p:ph idx="1"/>
          </p:nvPr>
        </p:nvSpPr>
        <p:spPr>
          <a:xfrm>
            <a:off x="425003" y="1448884"/>
            <a:ext cx="6619741" cy="4808113"/>
          </a:xfrm>
        </p:spPr>
        <p:txBody>
          <a:bodyPr>
            <a:noAutofit/>
          </a:bodyPr>
          <a:lstStyle/>
          <a:p>
            <a:pPr>
              <a:lnSpc>
                <a:spcPct val="90000"/>
              </a:lnSpc>
            </a:pPr>
            <a:r>
              <a:rPr lang="es-MX" sz="2000" dirty="0">
                <a:latin typeface="Arial" pitchFamily="34" charset="0"/>
                <a:cs typeface="Arial" pitchFamily="34" charset="0"/>
              </a:rPr>
              <a:t>Las conexiones típicas para empresas medianas o grandes son:</a:t>
            </a:r>
          </a:p>
          <a:p>
            <a:pPr>
              <a:lnSpc>
                <a:spcPct val="90000"/>
              </a:lnSpc>
            </a:pPr>
            <a:r>
              <a:rPr lang="es-MX" sz="2000" dirty="0">
                <a:latin typeface="Arial" pitchFamily="34" charset="0"/>
                <a:cs typeface="Arial" pitchFamily="34" charset="0"/>
              </a:rPr>
              <a:t>DSL</a:t>
            </a:r>
          </a:p>
          <a:p>
            <a:pPr lvl="1">
              <a:lnSpc>
                <a:spcPct val="90000"/>
              </a:lnSpc>
            </a:pPr>
            <a:r>
              <a:rPr lang="es-MX" sz="2000" dirty="0">
                <a:latin typeface="Arial" pitchFamily="34" charset="0"/>
                <a:cs typeface="Arial" pitchFamily="34" charset="0"/>
              </a:rPr>
              <a:t>SHDSL</a:t>
            </a:r>
          </a:p>
          <a:p>
            <a:pPr lvl="1">
              <a:lnSpc>
                <a:spcPct val="90000"/>
              </a:lnSpc>
            </a:pPr>
            <a:r>
              <a:rPr lang="es-MX" sz="2000" dirty="0">
                <a:latin typeface="Arial" pitchFamily="34" charset="0"/>
                <a:cs typeface="Arial" pitchFamily="34" charset="0"/>
              </a:rPr>
              <a:t>ADSL</a:t>
            </a:r>
          </a:p>
          <a:p>
            <a:pPr>
              <a:lnSpc>
                <a:spcPct val="90000"/>
              </a:lnSpc>
            </a:pPr>
            <a:r>
              <a:rPr lang="es-MX" sz="2000" dirty="0">
                <a:latin typeface="Arial" pitchFamily="34" charset="0"/>
                <a:cs typeface="Arial" pitchFamily="34" charset="0"/>
              </a:rPr>
              <a:t>Ethernet, Metro Ethernet o Gigabit Ethernet</a:t>
            </a:r>
          </a:p>
          <a:p>
            <a:pPr>
              <a:lnSpc>
                <a:spcPct val="90000"/>
              </a:lnSpc>
            </a:pPr>
            <a:r>
              <a:rPr lang="es-MX" sz="2000" dirty="0" err="1">
                <a:latin typeface="Arial" pitchFamily="34" charset="0"/>
                <a:cs typeface="Arial" pitchFamily="34" charset="0"/>
              </a:rPr>
              <a:t>Frame</a:t>
            </a:r>
            <a:r>
              <a:rPr lang="es-MX" sz="2000" dirty="0">
                <a:latin typeface="Arial" pitchFamily="34" charset="0"/>
                <a:cs typeface="Arial" pitchFamily="34" charset="0"/>
              </a:rPr>
              <a:t> </a:t>
            </a:r>
            <a:r>
              <a:rPr lang="es-MX" sz="2000" dirty="0" err="1">
                <a:latin typeface="Arial" pitchFamily="34" charset="0"/>
                <a:cs typeface="Arial" pitchFamily="34" charset="0"/>
              </a:rPr>
              <a:t>Relay</a:t>
            </a:r>
            <a:endParaRPr lang="es-MX" sz="2000" dirty="0">
              <a:latin typeface="Arial" pitchFamily="34" charset="0"/>
              <a:cs typeface="Arial" pitchFamily="34" charset="0"/>
            </a:endParaRPr>
          </a:p>
          <a:p>
            <a:pPr>
              <a:lnSpc>
                <a:spcPct val="90000"/>
              </a:lnSpc>
            </a:pPr>
            <a:r>
              <a:rPr lang="es-MX" sz="2000" dirty="0">
                <a:latin typeface="Arial" pitchFamily="34" charset="0"/>
                <a:cs typeface="Arial" pitchFamily="34" charset="0"/>
              </a:rPr>
              <a:t>ISDN</a:t>
            </a:r>
          </a:p>
          <a:p>
            <a:pPr lvl="1">
              <a:lnSpc>
                <a:spcPct val="90000"/>
              </a:lnSpc>
            </a:pPr>
            <a:r>
              <a:rPr lang="es-MX" sz="2000" dirty="0">
                <a:latin typeface="Arial" pitchFamily="34" charset="0"/>
                <a:cs typeface="Arial" pitchFamily="34" charset="0"/>
              </a:rPr>
              <a:t>BRI</a:t>
            </a:r>
          </a:p>
          <a:p>
            <a:pPr lvl="1">
              <a:lnSpc>
                <a:spcPct val="90000"/>
              </a:lnSpc>
            </a:pPr>
            <a:r>
              <a:rPr lang="es-MX" sz="2000" dirty="0">
                <a:latin typeface="Arial" pitchFamily="34" charset="0"/>
                <a:cs typeface="Arial" pitchFamily="34" charset="0"/>
              </a:rPr>
              <a:t>PRI</a:t>
            </a:r>
          </a:p>
          <a:p>
            <a:pPr>
              <a:lnSpc>
                <a:spcPct val="90000"/>
              </a:lnSpc>
            </a:pPr>
            <a:r>
              <a:rPr lang="es-MX" sz="2000" dirty="0">
                <a:latin typeface="Arial" pitchFamily="34" charset="0"/>
                <a:cs typeface="Arial" pitchFamily="34" charset="0"/>
              </a:rPr>
              <a:t>ATM</a:t>
            </a:r>
          </a:p>
          <a:p>
            <a:pPr>
              <a:lnSpc>
                <a:spcPct val="90000"/>
              </a:lnSpc>
            </a:pPr>
            <a:r>
              <a:rPr lang="es-MX" sz="2000" dirty="0">
                <a:latin typeface="Arial" pitchFamily="34" charset="0"/>
                <a:cs typeface="Arial" pitchFamily="34" charset="0"/>
              </a:rPr>
              <a:t>Internet por satélite</a:t>
            </a:r>
          </a:p>
          <a:p>
            <a:pPr>
              <a:lnSpc>
                <a:spcPct val="90000"/>
              </a:lnSpc>
            </a:pPr>
            <a:r>
              <a:rPr lang="es-MX" sz="2000" dirty="0">
                <a:latin typeface="Arial" pitchFamily="34" charset="0"/>
                <a:cs typeface="Arial" pitchFamily="34" charset="0"/>
              </a:rPr>
              <a:t>Red Óptica Síncrona (SONET</a:t>
            </a:r>
            <a:r>
              <a:rPr lang="es-MX" sz="2000" dirty="0" smtClean="0">
                <a:latin typeface="Arial" pitchFamily="34" charset="0"/>
                <a:cs typeface="Arial" pitchFamily="34" charset="0"/>
              </a:rPr>
              <a:t>)</a:t>
            </a:r>
            <a:r>
              <a:rPr lang="es-MX" sz="2000" dirty="0">
                <a:latin typeface="Arial" pitchFamily="34" charset="0"/>
                <a:cs typeface="Arial" pitchFamily="34" charset="0"/>
              </a:rPr>
              <a:t/>
            </a:r>
            <a:br>
              <a:rPr lang="es-MX" sz="2000" dirty="0">
                <a:latin typeface="Arial" pitchFamily="34" charset="0"/>
                <a:cs typeface="Arial" pitchFamily="34" charset="0"/>
              </a:rPr>
            </a:br>
            <a:endParaRPr lang="es-MX" sz="2000" dirty="0">
              <a:latin typeface="Arial" pitchFamily="34" charset="0"/>
              <a:cs typeface="Arial" pitchFamily="34" charset="0"/>
            </a:endParaRPr>
          </a:p>
        </p:txBody>
      </p:sp>
    </p:spTree>
    <p:extLst>
      <p:ext uri="{BB962C8B-B14F-4D97-AF65-F5344CB8AC3E}">
        <p14:creationId xmlns:p14="http://schemas.microsoft.com/office/powerpoint/2010/main" val="10219915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additive="base">
                                        <p:cTn id="3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additive="base">
                                        <p:cTn id="3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additive="base">
                                        <p:cTn id="4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 calcmode="lin" valueType="num">
                                      <p:cBhvr additive="base">
                                        <p:cTn id="48"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 calcmode="lin" valueType="num">
                                      <p:cBhvr additive="base">
                                        <p:cTn id="52"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additive="base">
                                        <p:cTn id="5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anim calcmode="lin" valueType="num">
                                      <p:cBhvr additive="base">
                                        <p:cTn id="64"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5"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
                                            <p:txEl>
                                              <p:pRg st="11" end="11"/>
                                            </p:txEl>
                                          </p:spTgt>
                                        </p:tgtEl>
                                        <p:attrNameLst>
                                          <p:attrName>style.visibility</p:attrName>
                                        </p:attrNameLst>
                                      </p:cBhvr>
                                      <p:to>
                                        <p:strVal val="visible"/>
                                      </p:to>
                                    </p:set>
                                    <p:anim calcmode="lin" valueType="num">
                                      <p:cBhvr additive="base">
                                        <p:cTn id="70"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62279" y="465297"/>
            <a:ext cx="10353762" cy="864864"/>
          </a:xfrm>
        </p:spPr>
        <p:txBody>
          <a:bodyPr>
            <a:normAutofit/>
          </a:bodyPr>
          <a:lstStyle/>
          <a:p>
            <a:pPr algn="ctr"/>
            <a:r>
              <a:rPr lang="en-US" sz="4800" dirty="0" smtClean="0">
                <a:latin typeface="Arial" pitchFamily="34" charset="0"/>
                <a:cs typeface="Arial" pitchFamily="34" charset="0"/>
              </a:rPr>
              <a:t>Un Motor De Búsqueda</a:t>
            </a:r>
            <a:endParaRPr lang="en-US" sz="4800" dirty="0">
              <a:latin typeface="Arial" pitchFamily="34" charset="0"/>
              <a:cs typeface="Arial" pitchFamily="34" charset="0"/>
            </a:endParaRPr>
          </a:p>
        </p:txBody>
      </p:sp>
      <p:pic>
        <p:nvPicPr>
          <p:cNvPr id="4" name="Imagen 3"/>
          <p:cNvPicPr>
            <a:picLocks noChangeAspect="1"/>
          </p:cNvPicPr>
          <p:nvPr/>
        </p:nvPicPr>
        <p:blipFill>
          <a:blip r:embed="rId2"/>
          <a:stretch>
            <a:fillRect/>
          </a:stretch>
        </p:blipFill>
        <p:spPr>
          <a:xfrm>
            <a:off x="2485623" y="2014886"/>
            <a:ext cx="6811452" cy="3946296"/>
          </a:xfrm>
          <a:prstGeom prst="rect">
            <a:avLst/>
          </a:prstGeom>
        </p:spPr>
      </p:pic>
    </p:spTree>
    <p:extLst>
      <p:ext uri="{BB962C8B-B14F-4D97-AF65-F5344CB8AC3E}">
        <p14:creationId xmlns:p14="http://schemas.microsoft.com/office/powerpoint/2010/main" val="22164812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1833" y="1387743"/>
            <a:ext cx="6142149" cy="4351338"/>
          </a:xfrm>
        </p:spPr>
        <p:txBody>
          <a:bodyPr/>
          <a:lstStyle/>
          <a:p>
            <a:pPr algn="just"/>
            <a:r>
              <a:rPr lang="es-MX" dirty="0">
                <a:latin typeface="Arial" pitchFamily="34" charset="0"/>
                <a:cs typeface="Arial" pitchFamily="34" charset="0"/>
              </a:rPr>
              <a:t>Es un sistema informático que busca Archivos almacenados en servidores web. Un ejemplo son los buscadores de Internet (algunos buscan sólo en la Web pero otros buscan además en noticias, servicios como Gopher, etc.) cuando se pide información sobre algún tema. </a:t>
            </a:r>
          </a:p>
          <a:p>
            <a:endParaRPr lang="es-MX"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2625" y="1907682"/>
            <a:ext cx="4364663" cy="2947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482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72225" y="1801694"/>
            <a:ext cx="4924023" cy="3046988"/>
          </a:xfrm>
          <a:prstGeom prst="rect">
            <a:avLst/>
          </a:prstGeom>
        </p:spPr>
        <p:txBody>
          <a:bodyPr wrap="square">
            <a:spAutoFit/>
          </a:bodyPr>
          <a:lstStyle/>
          <a:p>
            <a:pPr algn="just"/>
            <a:r>
              <a:rPr lang="es-ES" sz="2400" dirty="0">
                <a:solidFill>
                  <a:srgbClr val="000000"/>
                </a:solidFill>
                <a:latin typeface="Arial" panose="020B0604020202020204" pitchFamily="34" charset="0"/>
                <a:cs typeface="Arial" panose="020B0604020202020204" pitchFamily="34" charset="0"/>
              </a:rPr>
              <a:t>En 1978 los miembros de esta rudimentaria red tuvieron el dudoso honor de recibir el primer mensaje publicitario no deseado, una invitación de la firma DEC para la demostración de un nuevo producto: había nacido el correo basura o “spam”.</a:t>
            </a:r>
            <a:endParaRPr lang="es-MX" sz="2400" dirty="0">
              <a:latin typeface="Arial" panose="020B0604020202020204" pitchFamily="34" charset="0"/>
              <a:cs typeface="Arial" panose="020B0604020202020204" pitchFamily="34" charset="0"/>
            </a:endParaRPr>
          </a:p>
        </p:txBody>
      </p:sp>
      <p:pic>
        <p:nvPicPr>
          <p:cNvPr id="4"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590" y="1339403"/>
            <a:ext cx="5173013" cy="364734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55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75515" y="388268"/>
            <a:ext cx="9144000" cy="886740"/>
          </a:xfrm>
        </p:spPr>
        <p:txBody>
          <a:bodyPr>
            <a:normAutofit/>
          </a:bodyPr>
          <a:lstStyle/>
          <a:p>
            <a:pPr algn="ctr"/>
            <a:r>
              <a:rPr lang="es-MX" sz="4800" dirty="0" smtClean="0">
                <a:latin typeface="Arial" pitchFamily="34" charset="0"/>
                <a:cs typeface="Arial" pitchFamily="34" charset="0"/>
              </a:rPr>
              <a:t>EVOLUCIÓN DE LA INTERNET</a:t>
            </a:r>
            <a:endParaRPr lang="es-MX" sz="4800" dirty="0">
              <a:latin typeface="Arial" pitchFamily="34" charset="0"/>
              <a:cs typeface="Arial" pitchFamily="34" charset="0"/>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985" y="1588664"/>
            <a:ext cx="7510797" cy="4159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28369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p:cNvSpPr>
            <a:spLocks noGrp="1"/>
          </p:cNvSpPr>
          <p:nvPr>
            <p:ph sz="half" idx="1"/>
          </p:nvPr>
        </p:nvSpPr>
        <p:spPr>
          <a:xfrm>
            <a:off x="450761" y="1288807"/>
            <a:ext cx="5396247" cy="4811486"/>
          </a:xfrm>
        </p:spPr>
        <p:txBody>
          <a:bodyPr>
            <a:normAutofit/>
          </a:bodyPr>
          <a:lstStyle/>
          <a:p>
            <a:pPr marL="0" indent="0" algn="just">
              <a:buNone/>
            </a:pPr>
            <a:r>
              <a:rPr lang="es-MX" sz="2400" dirty="0">
                <a:latin typeface="Arial" pitchFamily="34" charset="0"/>
                <a:cs typeface="Arial" pitchFamily="34" charset="0"/>
              </a:rPr>
              <a:t>El Dpto. de Defensa de USA saca adelante un proyecto denominado ARPA cuyo objetivo era la construcción de un sistema de comunicación entre computadoras altamente flexible y dinámico, que permitiera utilizar cualquier tipo de medio y tecnología de transmisión y que siguiera funcionando incluso ante la eventualidad de la destrucción de algunas de sus partes de la red.</a:t>
            </a:r>
          </a:p>
        </p:txBody>
      </p:sp>
      <p:pic>
        <p:nvPicPr>
          <p:cNvPr id="7" name="Marcador de contenido 6"/>
          <p:cNvPicPr>
            <a:picLocks noGrp="1" noChangeAspect="1"/>
          </p:cNvPicPr>
          <p:nvPr>
            <p:ph sz="half" idx="2"/>
          </p:nvPr>
        </p:nvPicPr>
        <p:blipFill>
          <a:blip r:embed="rId2"/>
          <a:stretch>
            <a:fillRect/>
          </a:stretch>
        </p:blipFill>
        <p:spPr>
          <a:xfrm>
            <a:off x="6777360" y="1657333"/>
            <a:ext cx="4895850" cy="2838063"/>
          </a:xfrm>
          <a:prstGeom prst="rect">
            <a:avLst/>
          </a:prstGeom>
        </p:spPr>
      </p:pic>
    </p:spTree>
    <p:extLst>
      <p:ext uri="{BB962C8B-B14F-4D97-AF65-F5344CB8AC3E}">
        <p14:creationId xmlns:p14="http://schemas.microsoft.com/office/powerpoint/2010/main" val="6764102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840368" y="1152106"/>
            <a:ext cx="4895055" cy="4458789"/>
          </a:xfrm>
        </p:spPr>
        <p:txBody>
          <a:bodyPr>
            <a:noAutofit/>
          </a:bodyPr>
          <a:lstStyle/>
          <a:p>
            <a:pPr algn="just"/>
            <a:r>
              <a:rPr lang="es-MX" sz="2400" dirty="0">
                <a:latin typeface="Arial" pitchFamily="34" charset="0"/>
                <a:cs typeface="Arial" pitchFamily="34" charset="0"/>
              </a:rPr>
              <a:t>1969 Como consecuencia del proyecto ARPA nace la red ARPANET, interconectando 4 grandes computadoras ubicados en distintas localizaciones. </a:t>
            </a:r>
            <a:endParaRPr lang="es-MX" sz="2400" dirty="0" smtClean="0">
              <a:latin typeface="Arial" pitchFamily="34" charset="0"/>
              <a:cs typeface="Arial" pitchFamily="34" charset="0"/>
            </a:endParaRPr>
          </a:p>
          <a:p>
            <a:pPr marL="0" indent="0" algn="just">
              <a:buNone/>
            </a:pPr>
            <a:endParaRPr lang="es-MX" sz="2400" dirty="0" smtClean="0">
              <a:latin typeface="Arial" pitchFamily="34" charset="0"/>
              <a:cs typeface="Arial" pitchFamily="34" charset="0"/>
            </a:endParaRPr>
          </a:p>
          <a:p>
            <a:pPr marL="0" indent="0" algn="just">
              <a:buNone/>
            </a:pPr>
            <a:endParaRPr lang="es-MX" sz="2400" dirty="0" smtClean="0">
              <a:latin typeface="Arial" pitchFamily="34" charset="0"/>
              <a:cs typeface="Arial" pitchFamily="34" charset="0"/>
            </a:endParaRPr>
          </a:p>
          <a:p>
            <a:pPr algn="just"/>
            <a:r>
              <a:rPr lang="es-MX" sz="2400" dirty="0">
                <a:latin typeface="Arial" pitchFamily="34" charset="0"/>
                <a:cs typeface="Arial" pitchFamily="34" charset="0"/>
              </a:rPr>
              <a:t>A</a:t>
            </a:r>
            <a:r>
              <a:rPr lang="es-MX" sz="2400" dirty="0" smtClean="0">
                <a:latin typeface="Arial" pitchFamily="34" charset="0"/>
                <a:cs typeface="Arial" pitchFamily="34" charset="0"/>
              </a:rPr>
              <a:t>ños </a:t>
            </a:r>
            <a:r>
              <a:rPr lang="es-MX" sz="2400" dirty="0">
                <a:latin typeface="Arial" pitchFamily="34" charset="0"/>
                <a:cs typeface="Arial" pitchFamily="34" charset="0"/>
              </a:rPr>
              <a:t>70 La red ARPANET crece lentamente. Sirve como banco de datos de investigación y desarrollo.</a:t>
            </a:r>
          </a:p>
        </p:txBody>
      </p:sp>
      <p:pic>
        <p:nvPicPr>
          <p:cNvPr id="5" name="Marcador de contenido 4"/>
          <p:cNvPicPr>
            <a:picLocks noGrp="1" noChangeAspect="1"/>
          </p:cNvPicPr>
          <p:nvPr>
            <p:ph sz="half" idx="2"/>
          </p:nvPr>
        </p:nvPicPr>
        <p:blipFill>
          <a:blip r:embed="rId2"/>
          <a:stretch>
            <a:fillRect/>
          </a:stretch>
        </p:blipFill>
        <p:spPr>
          <a:xfrm>
            <a:off x="6542789" y="1401558"/>
            <a:ext cx="4874424" cy="3556807"/>
          </a:xfrm>
          <a:prstGeom prst="rect">
            <a:avLst/>
          </a:prstGeom>
        </p:spPr>
      </p:pic>
    </p:spTree>
    <p:extLst>
      <p:ext uri="{BB962C8B-B14F-4D97-AF65-F5344CB8AC3E}">
        <p14:creationId xmlns:p14="http://schemas.microsoft.com/office/powerpoint/2010/main" val="411481987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750216" y="1059013"/>
            <a:ext cx="4895055" cy="4667794"/>
          </a:xfrm>
        </p:spPr>
        <p:txBody>
          <a:bodyPr>
            <a:noAutofit/>
          </a:bodyPr>
          <a:lstStyle/>
          <a:p>
            <a:pPr algn="just"/>
            <a:r>
              <a:rPr lang="es-MX" sz="2400" dirty="0" smtClean="0">
                <a:latin typeface="Arial" pitchFamily="34" charset="0"/>
                <a:cs typeface="Arial" pitchFamily="34" charset="0"/>
              </a:rPr>
              <a:t> </a:t>
            </a:r>
            <a:r>
              <a:rPr lang="es-MX" sz="2400" dirty="0">
                <a:latin typeface="Arial" pitchFamily="34" charset="0"/>
                <a:cs typeface="Arial" pitchFamily="34" charset="0"/>
              </a:rPr>
              <a:t>1973-1974 Empieza a utilizarse en ARPANET el protocolo TCP/IP como necesidad de establecer un protocolo de comunicaciones estándar. Casi al mismo tiempo empieza a desarrollarse el UNIX por lo que TCP/IP se convirtió casi en sinónimo de UNIX. </a:t>
            </a:r>
            <a:endParaRPr lang="es-MX" sz="2400" dirty="0" smtClean="0">
              <a:latin typeface="Arial" pitchFamily="34" charset="0"/>
              <a:cs typeface="Arial" pitchFamily="34" charset="0"/>
            </a:endParaRPr>
          </a:p>
          <a:p>
            <a:pPr marL="0" indent="0" algn="just">
              <a:buNone/>
            </a:pPr>
            <a:endParaRPr lang="es-MX" sz="2400" dirty="0">
              <a:latin typeface="Arial" pitchFamily="34" charset="0"/>
              <a:cs typeface="Arial" pitchFamily="34" charset="0"/>
            </a:endParaRPr>
          </a:p>
          <a:p>
            <a:pPr algn="just"/>
            <a:r>
              <a:rPr lang="es-MX" sz="2400" dirty="0" smtClean="0">
                <a:latin typeface="Arial" pitchFamily="34" charset="0"/>
                <a:cs typeface="Arial" pitchFamily="34" charset="0"/>
              </a:rPr>
              <a:t>1980 </a:t>
            </a:r>
            <a:r>
              <a:rPr lang="es-MX" sz="2400" dirty="0">
                <a:latin typeface="Arial" pitchFamily="34" charset="0"/>
                <a:cs typeface="Arial" pitchFamily="34" charset="0"/>
              </a:rPr>
              <a:t>La red ARPANET cuenta con unas 100 computadoras</a:t>
            </a:r>
          </a:p>
        </p:txBody>
      </p:sp>
      <p:pic>
        <p:nvPicPr>
          <p:cNvPr id="5" name="Marcador de contenido 4"/>
          <p:cNvPicPr>
            <a:picLocks noGrp="1" noChangeAspect="1"/>
          </p:cNvPicPr>
          <p:nvPr>
            <p:ph sz="half" idx="2"/>
          </p:nvPr>
        </p:nvPicPr>
        <p:blipFill>
          <a:blip r:embed="rId2"/>
          <a:stretch>
            <a:fillRect/>
          </a:stretch>
        </p:blipFill>
        <p:spPr>
          <a:xfrm>
            <a:off x="6722772" y="1159068"/>
            <a:ext cx="4528055" cy="4297554"/>
          </a:xfrm>
          <a:prstGeom prst="rect">
            <a:avLst/>
          </a:prstGeom>
        </p:spPr>
      </p:pic>
    </p:spTree>
    <p:extLst>
      <p:ext uri="{BB962C8B-B14F-4D97-AF65-F5344CB8AC3E}">
        <p14:creationId xmlns:p14="http://schemas.microsoft.com/office/powerpoint/2010/main" val="17853032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775975" y="901521"/>
            <a:ext cx="5238459" cy="4992710"/>
          </a:xfrm>
        </p:spPr>
        <p:txBody>
          <a:bodyPr>
            <a:normAutofit/>
          </a:bodyPr>
          <a:lstStyle/>
          <a:p>
            <a:pPr algn="just"/>
            <a:r>
              <a:rPr lang="es-MX" sz="2400" dirty="0">
                <a:latin typeface="Arial" pitchFamily="34" charset="0"/>
                <a:cs typeface="Arial" pitchFamily="34" charset="0"/>
              </a:rPr>
              <a:t>1981 Aparece el "</a:t>
            </a:r>
            <a:r>
              <a:rPr lang="es-MX" sz="2400" dirty="0" err="1">
                <a:latin typeface="Arial" pitchFamily="34" charset="0"/>
                <a:cs typeface="Arial" pitchFamily="34" charset="0"/>
              </a:rPr>
              <a:t>Usenet</a:t>
            </a:r>
            <a:r>
              <a:rPr lang="es-MX" sz="2400" dirty="0">
                <a:latin typeface="Arial" pitchFamily="34" charset="0"/>
                <a:cs typeface="Arial" pitchFamily="34" charset="0"/>
              </a:rPr>
              <a:t> </a:t>
            </a:r>
            <a:r>
              <a:rPr lang="es-MX" sz="2400" dirty="0" err="1">
                <a:latin typeface="Arial" pitchFamily="34" charset="0"/>
                <a:cs typeface="Arial" pitchFamily="34" charset="0"/>
              </a:rPr>
              <a:t>news</a:t>
            </a:r>
            <a:r>
              <a:rPr lang="es-MX" sz="2400" dirty="0">
                <a:latin typeface="Arial" pitchFamily="34" charset="0"/>
                <a:cs typeface="Arial" pitchFamily="34" charset="0"/>
              </a:rPr>
              <a:t> </a:t>
            </a:r>
            <a:r>
              <a:rPr lang="es-MX" sz="2400" dirty="0" err="1">
                <a:latin typeface="Arial" pitchFamily="34" charset="0"/>
                <a:cs typeface="Arial" pitchFamily="34" charset="0"/>
              </a:rPr>
              <a:t>system</a:t>
            </a:r>
            <a:r>
              <a:rPr lang="es-MX" sz="2400" dirty="0">
                <a:latin typeface="Arial" pitchFamily="34" charset="0"/>
                <a:cs typeface="Arial" pitchFamily="34" charset="0"/>
              </a:rPr>
              <a:t>" servicio de información y foro de debate de la </a:t>
            </a:r>
            <a:r>
              <a:rPr lang="es-MX" sz="2400" dirty="0" err="1">
                <a:latin typeface="Arial" pitchFamily="34" charset="0"/>
                <a:cs typeface="Arial" pitchFamily="34" charset="0"/>
              </a:rPr>
              <a:t>Intenet</a:t>
            </a:r>
            <a:r>
              <a:rPr lang="es-MX" sz="2400" dirty="0">
                <a:latin typeface="Arial" pitchFamily="34" charset="0"/>
                <a:cs typeface="Arial" pitchFamily="34" charset="0"/>
              </a:rPr>
              <a:t>. </a:t>
            </a:r>
            <a:endParaRPr lang="es-MX" sz="2400" dirty="0" smtClean="0">
              <a:latin typeface="Arial" pitchFamily="34" charset="0"/>
              <a:cs typeface="Arial" pitchFamily="34" charset="0"/>
            </a:endParaRPr>
          </a:p>
          <a:p>
            <a:pPr marL="0" indent="0" algn="just">
              <a:buNone/>
            </a:pPr>
            <a:endParaRPr lang="es-MX" sz="2400" dirty="0">
              <a:latin typeface="Arial" pitchFamily="34" charset="0"/>
              <a:cs typeface="Arial" pitchFamily="34" charset="0"/>
            </a:endParaRPr>
          </a:p>
          <a:p>
            <a:pPr algn="just"/>
            <a:r>
              <a:rPr lang="es-MX" sz="2400" dirty="0" smtClean="0">
                <a:latin typeface="Arial" pitchFamily="34" charset="0"/>
                <a:cs typeface="Arial" pitchFamily="34" charset="0"/>
              </a:rPr>
              <a:t>1982 </a:t>
            </a:r>
            <a:r>
              <a:rPr lang="es-MX" sz="2400" dirty="0">
                <a:latin typeface="Arial" pitchFamily="34" charset="0"/>
                <a:cs typeface="Arial" pitchFamily="34" charset="0"/>
              </a:rPr>
              <a:t>Adopción oficial del TCP/IP como protocolo </a:t>
            </a:r>
            <a:r>
              <a:rPr lang="es-MX" sz="2400" dirty="0" smtClean="0">
                <a:latin typeface="Arial" pitchFamily="34" charset="0"/>
                <a:cs typeface="Arial" pitchFamily="34" charset="0"/>
              </a:rPr>
              <a:t>estándar.</a:t>
            </a:r>
          </a:p>
          <a:p>
            <a:pPr algn="just"/>
            <a:endParaRPr lang="es-MX" sz="2400" dirty="0">
              <a:latin typeface="Arial" pitchFamily="34" charset="0"/>
              <a:cs typeface="Arial" pitchFamily="34" charset="0"/>
            </a:endParaRPr>
          </a:p>
          <a:p>
            <a:pPr algn="just"/>
            <a:r>
              <a:rPr lang="es-MX" sz="2400" dirty="0">
                <a:latin typeface="Arial" pitchFamily="34" charset="0"/>
                <a:cs typeface="Arial" pitchFamily="34" charset="0"/>
              </a:rPr>
              <a:t>1983 Interconexión entre ARPANET, MILNET y CSNET. Puede considerarse como el momento histórico del nacimiento de la Internet.</a:t>
            </a:r>
          </a:p>
          <a:p>
            <a:pPr algn="just"/>
            <a:endParaRPr lang="es-MX" sz="2400" dirty="0">
              <a:latin typeface="Arial" pitchFamily="34" charset="0"/>
              <a:cs typeface="Arial" pitchFamily="34" charset="0"/>
            </a:endParaRPr>
          </a:p>
        </p:txBody>
      </p:sp>
      <p:pic>
        <p:nvPicPr>
          <p:cNvPr id="5" name="Marcador de contenido 4"/>
          <p:cNvPicPr>
            <a:picLocks noGrp="1" noChangeAspect="1"/>
          </p:cNvPicPr>
          <p:nvPr>
            <p:ph sz="half" idx="2"/>
          </p:nvPr>
        </p:nvPicPr>
        <p:blipFill>
          <a:blip r:embed="rId2"/>
          <a:stretch>
            <a:fillRect/>
          </a:stretch>
        </p:blipFill>
        <p:spPr>
          <a:xfrm>
            <a:off x="7519756" y="779541"/>
            <a:ext cx="4058529" cy="1899265"/>
          </a:xfrm>
          <a:prstGeom prst="rect">
            <a:avLst/>
          </a:prstGeom>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3837" y="2832661"/>
            <a:ext cx="4318983" cy="318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09615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18187" y="707602"/>
            <a:ext cx="5477846" cy="4929051"/>
          </a:xfrm>
        </p:spPr>
        <p:txBody>
          <a:bodyPr>
            <a:noAutofit/>
          </a:bodyPr>
          <a:lstStyle/>
          <a:p>
            <a:r>
              <a:rPr lang="es-MX" sz="2400" dirty="0">
                <a:latin typeface="Arial" pitchFamily="34" charset="0"/>
                <a:cs typeface="Arial" pitchFamily="34" charset="0"/>
              </a:rPr>
              <a:t>1986 Nacimiento de la red </a:t>
            </a:r>
            <a:r>
              <a:rPr lang="es-MX" sz="2400" dirty="0" err="1">
                <a:latin typeface="Arial" pitchFamily="34" charset="0"/>
                <a:cs typeface="Arial" pitchFamily="34" charset="0"/>
              </a:rPr>
              <a:t>NSFnet</a:t>
            </a:r>
            <a:r>
              <a:rPr lang="es-MX" sz="2400" dirty="0">
                <a:latin typeface="Arial" pitchFamily="34" charset="0"/>
                <a:cs typeface="Arial" pitchFamily="34" charset="0"/>
              </a:rPr>
              <a:t> (</a:t>
            </a:r>
            <a:r>
              <a:rPr lang="es-MX" sz="2400" dirty="0" err="1">
                <a:latin typeface="Arial" pitchFamily="34" charset="0"/>
                <a:cs typeface="Arial" pitchFamily="34" charset="0"/>
              </a:rPr>
              <a:t>National</a:t>
            </a:r>
            <a:r>
              <a:rPr lang="es-MX" sz="2400" dirty="0">
                <a:latin typeface="Arial" pitchFamily="34" charset="0"/>
                <a:cs typeface="Arial" pitchFamily="34" charset="0"/>
              </a:rPr>
              <a:t> </a:t>
            </a:r>
            <a:r>
              <a:rPr lang="es-MX" sz="2400" dirty="0" err="1">
                <a:latin typeface="Arial" pitchFamily="34" charset="0"/>
                <a:cs typeface="Arial" pitchFamily="34" charset="0"/>
              </a:rPr>
              <a:t>Science</a:t>
            </a:r>
            <a:r>
              <a:rPr lang="es-MX" sz="2400" dirty="0">
                <a:latin typeface="Arial" pitchFamily="34" charset="0"/>
                <a:cs typeface="Arial" pitchFamily="34" charset="0"/>
              </a:rPr>
              <a:t> </a:t>
            </a:r>
            <a:r>
              <a:rPr lang="es-MX" sz="2400" dirty="0" err="1">
                <a:latin typeface="Arial" pitchFamily="34" charset="0"/>
                <a:cs typeface="Arial" pitchFamily="34" charset="0"/>
              </a:rPr>
              <a:t>Fundation</a:t>
            </a:r>
            <a:r>
              <a:rPr lang="es-MX" sz="2400" dirty="0">
                <a:latin typeface="Arial" pitchFamily="34" charset="0"/>
                <a:cs typeface="Arial" pitchFamily="34" charset="0"/>
              </a:rPr>
              <a:t>), con el objeto de facilitar a toda la comunidad científica americana y a cinco grandes centros de supercomputación la interconexión de datos</a:t>
            </a:r>
            <a:r>
              <a:rPr lang="es-MX" sz="2400" dirty="0" smtClean="0">
                <a:latin typeface="Arial" pitchFamily="34" charset="0"/>
                <a:cs typeface="Arial" pitchFamily="34" charset="0"/>
              </a:rPr>
              <a:t>.</a:t>
            </a:r>
          </a:p>
          <a:p>
            <a:pPr marL="0" indent="0">
              <a:buNone/>
            </a:pPr>
            <a:endParaRPr lang="es-MX" sz="2400" dirty="0" smtClean="0">
              <a:latin typeface="Arial" pitchFamily="34" charset="0"/>
              <a:cs typeface="Arial" pitchFamily="34" charset="0"/>
            </a:endParaRPr>
          </a:p>
          <a:p>
            <a:r>
              <a:rPr lang="es-MX" sz="2400" dirty="0" smtClean="0">
                <a:latin typeface="Arial" pitchFamily="34" charset="0"/>
                <a:cs typeface="Arial" pitchFamily="34" charset="0"/>
              </a:rPr>
              <a:t>La </a:t>
            </a:r>
            <a:r>
              <a:rPr lang="es-MX" sz="2400" dirty="0">
                <a:latin typeface="Arial" pitchFamily="34" charset="0"/>
                <a:cs typeface="Arial" pitchFamily="34" charset="0"/>
              </a:rPr>
              <a:t>NSF, ante los impedimentos burocráticos para usar la red ARPANET, decide crear una red propia que acabaría </a:t>
            </a:r>
            <a:r>
              <a:rPr lang="es-MX" sz="2400" dirty="0" smtClean="0">
                <a:latin typeface="Arial" pitchFamily="34" charset="0"/>
                <a:cs typeface="Arial" pitchFamily="34" charset="0"/>
              </a:rPr>
              <a:t>convirtiéndose </a:t>
            </a:r>
            <a:r>
              <a:rPr lang="es-MX" sz="2400" dirty="0">
                <a:latin typeface="Arial" pitchFamily="34" charset="0"/>
                <a:cs typeface="Arial" pitchFamily="34" charset="0"/>
              </a:rPr>
              <a:t>en la autentica espina dorsal de la Internet. Dado su carácter abierto, la NSF desencadenó una explosión de </a:t>
            </a:r>
            <a:r>
              <a:rPr lang="es-MX" sz="2400" dirty="0" smtClean="0">
                <a:latin typeface="Arial" pitchFamily="34" charset="0"/>
                <a:cs typeface="Arial" pitchFamily="34" charset="0"/>
              </a:rPr>
              <a:t>conexiones</a:t>
            </a:r>
            <a:endParaRPr lang="es-MX" sz="2400" dirty="0">
              <a:latin typeface="Arial" pitchFamily="34" charset="0"/>
              <a:cs typeface="Arial" pitchFamily="34" charset="0"/>
            </a:endParaRPr>
          </a:p>
        </p:txBody>
      </p:sp>
      <p:pic>
        <p:nvPicPr>
          <p:cNvPr id="5" name="Marcador de contenido 4"/>
          <p:cNvPicPr>
            <a:picLocks noGrp="1" noChangeAspect="1"/>
          </p:cNvPicPr>
          <p:nvPr>
            <p:ph sz="half" idx="2"/>
          </p:nvPr>
        </p:nvPicPr>
        <p:blipFill>
          <a:blip r:embed="rId2"/>
          <a:stretch>
            <a:fillRect/>
          </a:stretch>
        </p:blipFill>
        <p:spPr>
          <a:xfrm>
            <a:off x="6868432" y="862149"/>
            <a:ext cx="4895850" cy="4639872"/>
          </a:xfrm>
          <a:prstGeom prst="rect">
            <a:avLst/>
          </a:prstGeom>
        </p:spPr>
      </p:pic>
    </p:spTree>
    <p:extLst>
      <p:ext uri="{BB962C8B-B14F-4D97-AF65-F5344CB8AC3E}">
        <p14:creationId xmlns:p14="http://schemas.microsoft.com/office/powerpoint/2010/main" val="35367780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82580" y="822961"/>
            <a:ext cx="5696787" cy="4968240"/>
          </a:xfrm>
        </p:spPr>
        <p:txBody>
          <a:bodyPr>
            <a:noAutofit/>
          </a:bodyPr>
          <a:lstStyle/>
          <a:p>
            <a:pPr algn="just"/>
            <a:r>
              <a:rPr lang="es-MX" sz="2400" dirty="0">
                <a:latin typeface="Arial" pitchFamily="34" charset="0"/>
                <a:cs typeface="Arial" pitchFamily="34" charset="0"/>
              </a:rPr>
              <a:t>1990 Se crea la ISOC (Internet </a:t>
            </a:r>
            <a:r>
              <a:rPr lang="es-MX" sz="2400" dirty="0" err="1">
                <a:latin typeface="Arial" pitchFamily="34" charset="0"/>
                <a:cs typeface="Arial" pitchFamily="34" charset="0"/>
              </a:rPr>
              <a:t>Society</a:t>
            </a:r>
            <a:r>
              <a:rPr lang="es-MX" sz="2400" dirty="0">
                <a:latin typeface="Arial" pitchFamily="34" charset="0"/>
                <a:cs typeface="Arial" pitchFamily="34" charset="0"/>
              </a:rPr>
              <a:t>) con el fin de promocionar la Internet </a:t>
            </a:r>
            <a:r>
              <a:rPr lang="es-MX" sz="2400" dirty="0" smtClean="0">
                <a:latin typeface="Arial" pitchFamily="34" charset="0"/>
                <a:cs typeface="Arial" pitchFamily="34" charset="0"/>
              </a:rPr>
              <a:t>como solución </a:t>
            </a:r>
            <a:r>
              <a:rPr lang="es-MX" sz="2400" dirty="0">
                <a:latin typeface="Arial" pitchFamily="34" charset="0"/>
                <a:cs typeface="Arial" pitchFamily="34" charset="0"/>
              </a:rPr>
              <a:t>universal para la comunicación de datos</a:t>
            </a:r>
            <a:r>
              <a:rPr lang="es-MX" sz="2400" dirty="0" smtClean="0">
                <a:latin typeface="Arial" pitchFamily="34" charset="0"/>
                <a:cs typeface="Arial" pitchFamily="34" charset="0"/>
              </a:rPr>
              <a:t>.</a:t>
            </a:r>
          </a:p>
          <a:p>
            <a:pPr marL="0" indent="0" algn="just">
              <a:buNone/>
            </a:pPr>
            <a:endParaRPr lang="es-MX" sz="2400" dirty="0">
              <a:latin typeface="Arial" pitchFamily="34" charset="0"/>
              <a:cs typeface="Arial" pitchFamily="34" charset="0"/>
            </a:endParaRPr>
          </a:p>
          <a:p>
            <a:pPr algn="just"/>
            <a:r>
              <a:rPr lang="es-MX" sz="2400" dirty="0">
                <a:latin typeface="Arial" pitchFamily="34" charset="0"/>
                <a:cs typeface="Arial" pitchFamily="34" charset="0"/>
              </a:rPr>
              <a:t>1991 Hace su debut el gopher de Internet en la Universidad de </a:t>
            </a:r>
            <a:r>
              <a:rPr lang="es-MX" sz="2400" dirty="0" err="1">
                <a:latin typeface="Arial" pitchFamily="34" charset="0"/>
                <a:cs typeface="Arial" pitchFamily="34" charset="0"/>
              </a:rPr>
              <a:t>Minesota</a:t>
            </a:r>
            <a:r>
              <a:rPr lang="es-MX" sz="2400" dirty="0">
                <a:latin typeface="Arial" pitchFamily="34" charset="0"/>
                <a:cs typeface="Arial" pitchFamily="34" charset="0"/>
              </a:rPr>
              <a:t>. </a:t>
            </a:r>
          </a:p>
          <a:p>
            <a:pPr algn="just"/>
            <a:r>
              <a:rPr lang="es-MX" sz="2400" dirty="0" smtClean="0">
                <a:latin typeface="Arial" pitchFamily="34" charset="0"/>
                <a:cs typeface="Arial" pitchFamily="34" charset="0"/>
              </a:rPr>
              <a:t> </a:t>
            </a:r>
            <a:r>
              <a:rPr lang="es-MX" sz="2400" dirty="0">
                <a:latin typeface="Arial" pitchFamily="34" charset="0"/>
                <a:cs typeface="Arial" pitchFamily="34" charset="0"/>
              </a:rPr>
              <a:t>Aparece el servicio de información WWW(</a:t>
            </a:r>
            <a:r>
              <a:rPr lang="es-MX" sz="2400" dirty="0" err="1">
                <a:latin typeface="Arial" pitchFamily="34" charset="0"/>
                <a:cs typeface="Arial" pitchFamily="34" charset="0"/>
              </a:rPr>
              <a:t>World</a:t>
            </a:r>
            <a:r>
              <a:rPr lang="es-MX" sz="2400" dirty="0">
                <a:latin typeface="Arial" pitchFamily="34" charset="0"/>
                <a:cs typeface="Arial" pitchFamily="34" charset="0"/>
              </a:rPr>
              <a:t> Wide Web) en el CERN de suiza </a:t>
            </a:r>
            <a:endParaRPr lang="es-MX" sz="2400" dirty="0" smtClean="0">
              <a:latin typeface="Arial" pitchFamily="34" charset="0"/>
              <a:cs typeface="Arial" pitchFamily="34" charset="0"/>
            </a:endParaRPr>
          </a:p>
        </p:txBody>
      </p:sp>
      <p:pic>
        <p:nvPicPr>
          <p:cNvPr id="5" name="Marcador de contenido 4"/>
          <p:cNvPicPr>
            <a:picLocks noGrp="1" noChangeAspect="1"/>
          </p:cNvPicPr>
          <p:nvPr>
            <p:ph sz="half" idx="2"/>
          </p:nvPr>
        </p:nvPicPr>
        <p:blipFill>
          <a:blip r:embed="rId2"/>
          <a:stretch>
            <a:fillRect/>
          </a:stretch>
        </p:blipFill>
        <p:spPr>
          <a:xfrm>
            <a:off x="7111428" y="1284728"/>
            <a:ext cx="4691856" cy="3467575"/>
          </a:xfrm>
          <a:prstGeom prst="rect">
            <a:avLst/>
          </a:prstGeom>
        </p:spPr>
      </p:pic>
    </p:spTree>
    <p:extLst>
      <p:ext uri="{BB962C8B-B14F-4D97-AF65-F5344CB8AC3E}">
        <p14:creationId xmlns:p14="http://schemas.microsoft.com/office/powerpoint/2010/main" val="1737264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801731" y="1714364"/>
            <a:ext cx="4895055" cy="2419755"/>
          </a:xfrm>
        </p:spPr>
        <p:txBody>
          <a:bodyPr>
            <a:normAutofit/>
          </a:bodyPr>
          <a:lstStyle/>
          <a:p>
            <a:pPr algn="just"/>
            <a:r>
              <a:rPr lang="es-MX" sz="2400" dirty="0">
                <a:latin typeface="Arial" pitchFamily="34" charset="0"/>
                <a:cs typeface="Arial" pitchFamily="34" charset="0"/>
              </a:rPr>
              <a:t>1995 Se inicia el proceso de privatización de los troncos principales de la red Internet en EE.UU. Aparecen un número importante de proveedores Internet en España. </a:t>
            </a:r>
          </a:p>
        </p:txBody>
      </p:sp>
      <p:pic>
        <p:nvPicPr>
          <p:cNvPr id="5" name="Marcador de contenido 4"/>
          <p:cNvPicPr>
            <a:picLocks noGrp="1" noChangeAspect="1"/>
          </p:cNvPicPr>
          <p:nvPr>
            <p:ph sz="half" idx="2"/>
          </p:nvPr>
        </p:nvPicPr>
        <p:blipFill rotWithShape="1">
          <a:blip r:embed="rId2"/>
          <a:srcRect t="7931" b="7847"/>
          <a:stretch/>
        </p:blipFill>
        <p:spPr>
          <a:xfrm>
            <a:off x="7075331" y="1378038"/>
            <a:ext cx="4165600" cy="3271234"/>
          </a:xfrm>
          <a:prstGeom prst="rect">
            <a:avLst/>
          </a:prstGeom>
        </p:spPr>
      </p:pic>
    </p:spTree>
    <p:extLst>
      <p:ext uri="{BB962C8B-B14F-4D97-AF65-F5344CB8AC3E}">
        <p14:creationId xmlns:p14="http://schemas.microsoft.com/office/powerpoint/2010/main" val="23261478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ctr"/>
            <a:r>
              <a:rPr lang="es-MX" dirty="0">
                <a:latin typeface="Arial" pitchFamily="34" charset="0"/>
                <a:cs typeface="Arial" pitchFamily="34" charset="0"/>
              </a:rPr>
              <a:t>LA INTERNET Y EL FUTURO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442" y="1856166"/>
            <a:ext cx="7402670" cy="444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2786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334850" y="1449977"/>
            <a:ext cx="6156102" cy="4976581"/>
          </a:xfrm>
        </p:spPr>
        <p:txBody>
          <a:bodyPr>
            <a:normAutofit/>
          </a:bodyPr>
          <a:lstStyle/>
          <a:p>
            <a:pPr algn="just">
              <a:lnSpc>
                <a:spcPct val="150000"/>
              </a:lnSpc>
            </a:pPr>
            <a:r>
              <a:rPr lang="es-MX" sz="2000" dirty="0" err="1" smtClean="0">
                <a:latin typeface="Arial" pitchFamily="34" charset="0"/>
                <a:cs typeface="Arial" pitchFamily="34" charset="0"/>
              </a:rPr>
              <a:t>Lifi</a:t>
            </a:r>
            <a:r>
              <a:rPr lang="es-MX" sz="2000" dirty="0" smtClean="0">
                <a:latin typeface="Arial" pitchFamily="34" charset="0"/>
                <a:cs typeface="Arial" pitchFamily="34" charset="0"/>
              </a:rPr>
              <a:t> </a:t>
            </a:r>
            <a:r>
              <a:rPr lang="es-MX" sz="2000" dirty="0">
                <a:latin typeface="Arial" pitchFamily="34" charset="0"/>
                <a:cs typeface="Arial" pitchFamily="34" charset="0"/>
              </a:rPr>
              <a:t>es un tipo de conexión a </a:t>
            </a:r>
            <a:r>
              <a:rPr lang="es-MX" sz="2000" dirty="0">
                <a:latin typeface="Arial" pitchFamily="34" charset="0"/>
                <a:cs typeface="Arial" pitchFamily="34" charset="0"/>
                <a:hlinkClick r:id="rId2" tooltip="Internet"/>
              </a:rPr>
              <a:t>Internet</a:t>
            </a:r>
            <a:r>
              <a:rPr lang="es-MX" sz="2000" dirty="0">
                <a:latin typeface="Arial" pitchFamily="34" charset="0"/>
                <a:cs typeface="Arial" pitchFamily="34" charset="0"/>
              </a:rPr>
              <a:t> que usa tecnología que se caracteriza por transmitir información a través de la luz led que podría llegar a los 10 </a:t>
            </a:r>
            <a:r>
              <a:rPr lang="es-MX" sz="2000" dirty="0" err="1">
                <a:latin typeface="Arial" pitchFamily="34" charset="0"/>
                <a:cs typeface="Arial" pitchFamily="34" charset="0"/>
              </a:rPr>
              <a:t>Gbps</a:t>
            </a:r>
            <a:r>
              <a:rPr lang="es-MX" sz="2000" dirty="0">
                <a:latin typeface="Arial" pitchFamily="34" charset="0"/>
                <a:cs typeface="Arial" pitchFamily="34" charset="0"/>
              </a:rPr>
              <a:t> de velocidad. Esto porque la luz se enciende y apaga hasta 10 mil millones de veces por segundo, lo que hace que se transforme la información en forma </a:t>
            </a:r>
            <a:r>
              <a:rPr lang="es-MX" sz="2000" dirty="0">
                <a:latin typeface="Arial" pitchFamily="34" charset="0"/>
                <a:cs typeface="Arial" pitchFamily="34" charset="0"/>
                <a:hlinkClick r:id="rId3" tooltip="Binaria"/>
              </a:rPr>
              <a:t>binaria</a:t>
            </a:r>
            <a:r>
              <a:rPr lang="es-MX" sz="2000" dirty="0">
                <a:latin typeface="Arial" pitchFamily="34" charset="0"/>
                <a:cs typeface="Arial" pitchFamily="34" charset="0"/>
              </a:rPr>
              <a:t> (0 y 1); se aprovecha esta característica para poder enviar la información a través de la onda de la luz.</a:t>
            </a:r>
            <a:endParaRPr lang="es-MX" sz="2000" dirty="0" smtClean="0">
              <a:latin typeface="Arial" pitchFamily="34" charset="0"/>
              <a:cs typeface="Arial" pitchFamily="34" charset="0"/>
            </a:endParaRPr>
          </a:p>
        </p:txBody>
      </p:sp>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682" y="2023592"/>
            <a:ext cx="4919729" cy="3218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2018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43018" y="2047741"/>
            <a:ext cx="4869140" cy="4154984"/>
          </a:xfrm>
          <a:prstGeom prst="rect">
            <a:avLst/>
          </a:prstGeom>
        </p:spPr>
        <p:txBody>
          <a:bodyPr wrap="square">
            <a:spAutoFit/>
          </a:bodyPr>
          <a:lstStyle/>
          <a:p>
            <a:pPr marL="342900" indent="-342900" algn="just">
              <a:buFont typeface="Arial" panose="020B0604020202020204" pitchFamily="34" charset="0"/>
              <a:buChar char="•"/>
            </a:pPr>
            <a:r>
              <a:rPr lang="es-ES" sz="2400" dirty="0">
                <a:latin typeface="Arial" panose="020B0604020202020204" pitchFamily="34" charset="0"/>
                <a:cs typeface="Arial" panose="020B0604020202020204" pitchFamily="34" charset="0"/>
              </a:rPr>
              <a:t>F</a:t>
            </a:r>
            <a:r>
              <a:rPr lang="es-ES" sz="2400" dirty="0" smtClean="0">
                <a:latin typeface="Arial" panose="020B0604020202020204" pitchFamily="34" charset="0"/>
                <a:cs typeface="Arial" panose="020B0604020202020204" pitchFamily="34" charset="0"/>
              </a:rPr>
              <a:t>ue </a:t>
            </a:r>
            <a:r>
              <a:rPr lang="es-ES" sz="2400" dirty="0">
                <a:latin typeface="Arial" panose="020B0604020202020204" pitchFamily="34" charset="0"/>
                <a:cs typeface="Arial" panose="020B0604020202020204" pitchFamily="34" charset="0"/>
              </a:rPr>
              <a:t>que sus creadores incorporaron en el diseño, con el objeto de hacerlo más resistente a posibles fallos de los ordenadores o de las líneas de comunicación que lo integraban, las ideas de Leonard </a:t>
            </a:r>
            <a:r>
              <a:rPr lang="es-ES" sz="2400" dirty="0" err="1">
                <a:latin typeface="Arial" panose="020B0604020202020204" pitchFamily="34" charset="0"/>
                <a:cs typeface="Arial" panose="020B0604020202020204" pitchFamily="34" charset="0"/>
              </a:rPr>
              <a:t>Kleinrock</a:t>
            </a:r>
            <a:r>
              <a:rPr lang="es-ES" sz="2400" dirty="0">
                <a:latin typeface="Arial" panose="020B0604020202020204" pitchFamily="34" charset="0"/>
                <a:cs typeface="Arial" panose="020B0604020202020204" pitchFamily="34" charset="0"/>
              </a:rPr>
              <a:t> acerca de conmutación de paquetes publicadas en su libro de 1964 titulado </a:t>
            </a:r>
            <a:r>
              <a:rPr lang="es-ES" sz="2400" dirty="0" err="1">
                <a:latin typeface="Arial" panose="020B0604020202020204" pitchFamily="34" charset="0"/>
                <a:cs typeface="Arial" panose="020B0604020202020204" pitchFamily="34" charset="0"/>
              </a:rPr>
              <a:t>Communication</a:t>
            </a:r>
            <a:r>
              <a:rPr lang="es-ES" sz="2400" dirty="0">
                <a:latin typeface="Arial" panose="020B0604020202020204" pitchFamily="34" charset="0"/>
                <a:cs typeface="Arial" panose="020B0604020202020204" pitchFamily="34" charset="0"/>
              </a:rPr>
              <a:t> Nets.</a:t>
            </a:r>
            <a:endParaRPr lang="es-MX" sz="2400" dirty="0">
              <a:latin typeface="Arial" panose="020B0604020202020204" pitchFamily="34" charset="0"/>
              <a:cs typeface="Arial" panose="020B0604020202020204" pitchFamily="34" charset="0"/>
            </a:endParaRPr>
          </a:p>
        </p:txBody>
      </p:sp>
      <p:sp>
        <p:nvSpPr>
          <p:cNvPr id="3" name="Rectángulo 2"/>
          <p:cNvSpPr/>
          <p:nvPr/>
        </p:nvSpPr>
        <p:spPr>
          <a:xfrm>
            <a:off x="2844381" y="462496"/>
            <a:ext cx="5874617" cy="707886"/>
          </a:xfrm>
          <a:prstGeom prst="rect">
            <a:avLst/>
          </a:prstGeom>
        </p:spPr>
        <p:txBody>
          <a:bodyPr wrap="square">
            <a:spAutoFit/>
          </a:bodyPr>
          <a:lstStyle/>
          <a:p>
            <a:r>
              <a:rPr lang="es-ES" sz="40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Origen de ARPANET </a:t>
            </a:r>
            <a:endParaRPr lang="es-MX" sz="4000" dirty="0">
              <a:ln w="0"/>
              <a:effectLst>
                <a:outerShdw blurRad="38100" dist="19050" dir="2700000" algn="tl" rotWithShape="0">
                  <a:schemeClr val="dk1">
                    <a:alpha val="40000"/>
                  </a:schemeClr>
                </a:outerShdw>
              </a:effectLst>
            </a:endParaRPr>
          </a:p>
        </p:txBody>
      </p:sp>
      <p:pic>
        <p:nvPicPr>
          <p:cNvPr id="2052" name="Picture 4" descr="Resultado de imagen para Origen de ARPA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586" y="1584525"/>
            <a:ext cx="5630986" cy="354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33735"/>
      </p:ext>
    </p:extLst>
  </p:cSld>
  <p:clrMapOvr>
    <a:masterClrMapping/>
  </p:clrMapOvr>
  <p:transition spd="slow">
    <p:randomBar dir="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365125"/>
            <a:ext cx="10515600" cy="1643979"/>
          </a:xfrm>
        </p:spPr>
        <p:txBody>
          <a:bodyPr>
            <a:normAutofit fontScale="90000"/>
          </a:bodyPr>
          <a:lstStyle/>
          <a:p>
            <a:pPr algn="ctr"/>
            <a:r>
              <a:rPr lang="es-MX" dirty="0">
                <a:latin typeface="Arial" pitchFamily="34" charset="0"/>
                <a:cs typeface="Arial" pitchFamily="34" charset="0"/>
              </a:rPr>
              <a:t>ANALISIS DE VENTAJAS Y DESVENTAJAS DEL USO DE LA INTERNET </a:t>
            </a:r>
          </a:p>
        </p:txBody>
      </p:sp>
      <p:pic>
        <p:nvPicPr>
          <p:cNvPr id="8194" name="Picture 2"/>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6980" b="16903"/>
          <a:stretch/>
        </p:blipFill>
        <p:spPr bwMode="auto">
          <a:xfrm>
            <a:off x="986008" y="2923504"/>
            <a:ext cx="5251701" cy="260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946" r="3168" b="10259"/>
          <a:stretch/>
        </p:blipFill>
        <p:spPr bwMode="auto">
          <a:xfrm>
            <a:off x="7041417" y="2730321"/>
            <a:ext cx="4676467" cy="2794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0792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8650" y="850536"/>
            <a:ext cx="6432606" cy="5430628"/>
          </a:xfrm>
        </p:spPr>
        <p:txBody>
          <a:bodyPr>
            <a:normAutofit/>
          </a:bodyPr>
          <a:lstStyle/>
          <a:p>
            <a:pPr algn="just"/>
            <a:r>
              <a:rPr lang="es-MX" sz="2400" dirty="0" smtClean="0">
                <a:latin typeface="Arial" panose="020B0604020202020204" pitchFamily="34" charset="0"/>
                <a:cs typeface="Arial" panose="020B0604020202020204" pitchFamily="34" charset="0"/>
              </a:rPr>
              <a:t>En los últimos años a crecido enormemente, por lo que dentro de un tiempo ya el internet será algo intrínseco en nuestras vidas.</a:t>
            </a:r>
          </a:p>
          <a:p>
            <a:pPr algn="just"/>
            <a:r>
              <a:rPr lang="es-MX" sz="2400" dirty="0" smtClean="0">
                <a:latin typeface="Arial" panose="020B0604020202020204" pitchFamily="34" charset="0"/>
                <a:cs typeface="Arial" panose="020B0604020202020204" pitchFamily="34" charset="0"/>
              </a:rPr>
              <a:t>Ha hecho que muchas cosas mejoren, haciendo procesos más eficientes, búsquedas de información y especialmente a economizado mucho los costos de los envíos. </a:t>
            </a:r>
          </a:p>
          <a:p>
            <a:pPr algn="just"/>
            <a:r>
              <a:rPr lang="es-MX" sz="2400" dirty="0" smtClean="0">
                <a:latin typeface="Arial" panose="020B0604020202020204" pitchFamily="34" charset="0"/>
                <a:cs typeface="Arial" panose="020B0604020202020204" pitchFamily="34" charset="0"/>
              </a:rPr>
              <a:t>Aunque hay muchas ventajas del internet, este ha traído muchas cosas malas, como toda la tecnología lo hace, y esto hace que las personas trabajen menos, y que puedan acceder a otro tipo de información desagradable. </a:t>
            </a:r>
          </a:p>
        </p:txBody>
      </p:sp>
      <p:pic>
        <p:nvPicPr>
          <p:cNvPr id="4098" name="Picture 2" descr="Resultado de imagen para ventajas y desventajas del uso del 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865" y="1812728"/>
            <a:ext cx="4621368" cy="3197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72993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1325563"/>
          </a:xfrm>
        </p:spPr>
        <p:txBody>
          <a:bodyPr/>
          <a:lstStyle/>
          <a:p>
            <a:pPr algn="ctr"/>
            <a:r>
              <a:rPr lang="es-MX" dirty="0" smtClean="0">
                <a:latin typeface="Arial" panose="020B0604020202020204" pitchFamily="34" charset="0"/>
                <a:cs typeface="Arial" panose="020B0604020202020204" pitchFamily="34" charset="0"/>
              </a:rPr>
              <a:t>VENTAJAS</a:t>
            </a:r>
            <a:endParaRPr lang="es-MX"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253382" y="1338442"/>
            <a:ext cx="6598179" cy="4824557"/>
          </a:xfrm>
        </p:spPr>
        <p:txBody>
          <a:bodyPr>
            <a:normAutofit/>
          </a:bodyPr>
          <a:lstStyle/>
          <a:p>
            <a:pPr algn="just"/>
            <a:r>
              <a:rPr lang="es-MX" sz="2400" dirty="0" smtClean="0">
                <a:latin typeface="Arial" panose="020B0604020202020204" pitchFamily="34" charset="0"/>
                <a:cs typeface="Arial" panose="020B0604020202020204" pitchFamily="34" charset="0"/>
              </a:rPr>
              <a:t>Hace la comunicación mucho más sencilla</a:t>
            </a:r>
          </a:p>
          <a:p>
            <a:pPr algn="just"/>
            <a:r>
              <a:rPr lang="es-MX" sz="2400" dirty="0" smtClean="0">
                <a:latin typeface="Arial" panose="020B0604020202020204" pitchFamily="34" charset="0"/>
                <a:cs typeface="Arial" panose="020B0604020202020204" pitchFamily="34" charset="0"/>
              </a:rPr>
              <a:t>Es posible conocer e interactuar con muchas personas de todas partes del mundo.</a:t>
            </a:r>
          </a:p>
          <a:p>
            <a:pPr algn="just"/>
            <a:r>
              <a:rPr lang="es-MX" sz="2400" dirty="0" smtClean="0">
                <a:latin typeface="Arial" panose="020B0604020202020204" pitchFamily="34" charset="0"/>
                <a:cs typeface="Arial" panose="020B0604020202020204" pitchFamily="34" charset="0"/>
              </a:rPr>
              <a:t>Búsqueda de información mucho mas sencilla, sin tener que ir a las bibliotecas.</a:t>
            </a:r>
          </a:p>
          <a:p>
            <a:pPr algn="just"/>
            <a:r>
              <a:rPr lang="es-MX" sz="2400" dirty="0" smtClean="0">
                <a:latin typeface="Arial" panose="020B0604020202020204" pitchFamily="34" charset="0"/>
                <a:cs typeface="Arial" panose="020B0604020202020204" pitchFamily="34" charset="0"/>
              </a:rPr>
              <a:t>Encontrar diferentes puntos de vista sobre alguna noticia.</a:t>
            </a:r>
          </a:p>
          <a:p>
            <a:pPr algn="just"/>
            <a:r>
              <a:rPr lang="es-MX" sz="2400" dirty="0" smtClean="0">
                <a:latin typeface="Arial" panose="020B0604020202020204" pitchFamily="34" charset="0"/>
                <a:cs typeface="Arial" panose="020B0604020202020204" pitchFamily="34" charset="0"/>
              </a:rPr>
              <a:t>Creación y descarga de software libre, por sus herramientas </a:t>
            </a:r>
            <a:r>
              <a:rPr lang="es-MX" sz="2400" dirty="0">
                <a:latin typeface="Arial" panose="020B0604020202020204" pitchFamily="34" charset="0"/>
                <a:cs typeface="Arial" panose="020B0604020202020204" pitchFamily="34" charset="0"/>
              </a:rPr>
              <a:t>c</a:t>
            </a:r>
            <a:r>
              <a:rPr lang="es-MX" sz="2400" dirty="0" smtClean="0">
                <a:latin typeface="Arial" panose="020B0604020202020204" pitchFamily="34" charset="0"/>
                <a:cs typeface="Arial" panose="020B0604020202020204" pitchFamily="34" charset="0"/>
              </a:rPr>
              <a:t>olaborativas.</a:t>
            </a:r>
          </a:p>
          <a:p>
            <a:pPr algn="just"/>
            <a:r>
              <a:rPr lang="es-MX" sz="2400" dirty="0" smtClean="0">
                <a:latin typeface="Arial" panose="020B0604020202020204" pitchFamily="34" charset="0"/>
                <a:cs typeface="Arial" panose="020B0604020202020204" pitchFamily="34" charset="0"/>
              </a:rPr>
              <a:t>Permite la globalización</a:t>
            </a:r>
          </a:p>
          <a:p>
            <a:pPr algn="just"/>
            <a:r>
              <a:rPr lang="es-MX" sz="2400" dirty="0" smtClean="0">
                <a:latin typeface="Arial" panose="020B0604020202020204" pitchFamily="34" charset="0"/>
                <a:cs typeface="Arial" panose="020B0604020202020204" pitchFamily="34" charset="0"/>
              </a:rPr>
              <a:t>Seguimiento de información a tiempo real es posible a través del Internet </a:t>
            </a:r>
          </a:p>
        </p:txBody>
      </p:sp>
      <p:pic>
        <p:nvPicPr>
          <p:cNvPr id="5" name="Imagen 4"/>
          <p:cNvPicPr>
            <a:picLocks noChangeAspect="1"/>
          </p:cNvPicPr>
          <p:nvPr/>
        </p:nvPicPr>
        <p:blipFill>
          <a:blip r:embed="rId2"/>
          <a:stretch>
            <a:fillRect/>
          </a:stretch>
        </p:blipFill>
        <p:spPr>
          <a:xfrm>
            <a:off x="7443989" y="1880314"/>
            <a:ext cx="4352531" cy="3296993"/>
          </a:xfrm>
          <a:prstGeom prst="rect">
            <a:avLst/>
          </a:prstGeom>
        </p:spPr>
      </p:pic>
    </p:spTree>
    <p:extLst>
      <p:ext uri="{BB962C8B-B14F-4D97-AF65-F5344CB8AC3E}">
        <p14:creationId xmlns:p14="http://schemas.microsoft.com/office/powerpoint/2010/main" val="38929807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0"/>
            <a:ext cx="10515600" cy="1325563"/>
          </a:xfrm>
        </p:spPr>
        <p:txBody>
          <a:bodyPr/>
          <a:lstStyle/>
          <a:p>
            <a:pPr algn="ctr"/>
            <a:r>
              <a:rPr lang="es-MX" dirty="0" smtClean="0">
                <a:latin typeface="Arial" panose="020B0604020202020204" pitchFamily="34" charset="0"/>
                <a:cs typeface="Arial" panose="020B0604020202020204" pitchFamily="34" charset="0"/>
              </a:rPr>
              <a:t>DESVENTAJAS</a:t>
            </a:r>
            <a:endParaRPr lang="es-MX" dirty="0">
              <a:latin typeface="Arial" panose="020B0604020202020204" pitchFamily="34" charset="0"/>
              <a:cs typeface="Arial" panose="020B0604020202020204" pitchFamily="34" charset="0"/>
            </a:endParaRPr>
          </a:p>
        </p:txBody>
      </p:sp>
      <p:sp>
        <p:nvSpPr>
          <p:cNvPr id="3" name="Marcador de contenido 2"/>
          <p:cNvSpPr>
            <a:spLocks noGrp="1"/>
          </p:cNvSpPr>
          <p:nvPr>
            <p:ph idx="1"/>
          </p:nvPr>
        </p:nvSpPr>
        <p:spPr>
          <a:xfrm>
            <a:off x="425003" y="1557198"/>
            <a:ext cx="6877320" cy="4852266"/>
          </a:xfrm>
        </p:spPr>
        <p:txBody>
          <a:bodyPr>
            <a:normAutofit fontScale="92500" lnSpcReduction="10000"/>
          </a:bodyPr>
          <a:lstStyle/>
          <a:p>
            <a:pPr algn="just"/>
            <a:r>
              <a:rPr lang="es-MX" dirty="0" smtClean="0">
                <a:latin typeface="Arial" pitchFamily="34" charset="0"/>
                <a:cs typeface="Arial" pitchFamily="34" charset="0"/>
              </a:rPr>
              <a:t>Es posible encontrar información mala, desagradable (pornografía, violenta explicita, terrorismo) que puede afectar a menores.</a:t>
            </a:r>
          </a:p>
          <a:p>
            <a:pPr algn="just"/>
            <a:r>
              <a:rPr lang="es-MX" dirty="0" smtClean="0">
                <a:latin typeface="Arial" pitchFamily="34" charset="0"/>
                <a:cs typeface="Arial" pitchFamily="34" charset="0"/>
              </a:rPr>
              <a:t>Dependencia o vicio del internet, descuidándote de cosas personales o labores.</a:t>
            </a:r>
          </a:p>
          <a:p>
            <a:pPr algn="just"/>
            <a:r>
              <a:rPr lang="es-MX" dirty="0" smtClean="0">
                <a:latin typeface="Arial" pitchFamily="34" charset="0"/>
                <a:cs typeface="Arial" pitchFamily="34" charset="0"/>
              </a:rPr>
              <a:t>Hace que estudiantes se esfuercen menos en tareas, debido a la mala practica de copy/paste.</a:t>
            </a:r>
          </a:p>
          <a:p>
            <a:pPr algn="just"/>
            <a:r>
              <a:rPr lang="es-MX" dirty="0" smtClean="0">
                <a:latin typeface="Arial" pitchFamily="34" charset="0"/>
                <a:cs typeface="Arial" pitchFamily="34" charset="0"/>
              </a:rPr>
              <a:t>Principal puente de piratería. </a:t>
            </a:r>
          </a:p>
          <a:p>
            <a:pPr algn="just"/>
            <a:r>
              <a:rPr lang="es-MX" dirty="0" smtClean="0">
                <a:latin typeface="Arial" pitchFamily="34" charset="0"/>
                <a:cs typeface="Arial" pitchFamily="34" charset="0"/>
              </a:rPr>
              <a:t>Problemas de privacidad de la información. </a:t>
            </a:r>
          </a:p>
          <a:p>
            <a:pPr algn="just"/>
            <a:r>
              <a:rPr lang="es-MX" dirty="0" smtClean="0">
                <a:latin typeface="Arial" pitchFamily="34" charset="0"/>
                <a:cs typeface="Arial" pitchFamily="34" charset="0"/>
              </a:rPr>
              <a:t>Poca variedad de los contenidos.  </a:t>
            </a:r>
            <a:endParaRPr lang="es-MX" dirty="0">
              <a:latin typeface="Arial" pitchFamily="34" charset="0"/>
              <a:cs typeface="Arial" pitchFamily="34" charset="0"/>
            </a:endParaRPr>
          </a:p>
        </p:txBody>
      </p:sp>
      <p:pic>
        <p:nvPicPr>
          <p:cNvPr id="1026" name="Picture 2" descr="Resultado de imagen para ventajas y desventajas del uso del 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4445" y="2042380"/>
            <a:ext cx="4277826" cy="3495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4815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38200" y="249217"/>
            <a:ext cx="10515600" cy="948520"/>
          </a:xfrm>
        </p:spPr>
        <p:txBody>
          <a:bodyPr/>
          <a:lstStyle/>
          <a:p>
            <a:pPr algn="ctr"/>
            <a:r>
              <a:rPr lang="es-MX" dirty="0" smtClean="0">
                <a:latin typeface="Arial" pitchFamily="34" charset="0"/>
                <a:cs typeface="Arial" pitchFamily="34" charset="0"/>
              </a:rPr>
              <a:t>CONCLUCIÓN </a:t>
            </a:r>
            <a:endParaRPr lang="es-MX" dirty="0">
              <a:latin typeface="Arial" pitchFamily="34" charset="0"/>
              <a:cs typeface="Arial" pitchFamily="34" charset="0"/>
            </a:endParaRPr>
          </a:p>
        </p:txBody>
      </p:sp>
      <p:sp>
        <p:nvSpPr>
          <p:cNvPr id="3" name="2 Marcador de contenido"/>
          <p:cNvSpPr>
            <a:spLocks noGrp="1"/>
          </p:cNvSpPr>
          <p:nvPr>
            <p:ph idx="1"/>
          </p:nvPr>
        </p:nvSpPr>
        <p:spPr>
          <a:xfrm>
            <a:off x="811369" y="1506829"/>
            <a:ext cx="10715223" cy="4829578"/>
          </a:xfrm>
        </p:spPr>
        <p:txBody>
          <a:bodyPr>
            <a:normAutofit fontScale="92500" lnSpcReduction="10000"/>
          </a:bodyPr>
          <a:lstStyle/>
          <a:p>
            <a:pPr algn="just"/>
            <a:r>
              <a:rPr lang="es-MX" dirty="0">
                <a:latin typeface="Arial" pitchFamily="34" charset="0"/>
                <a:cs typeface="Arial" pitchFamily="34" charset="0"/>
              </a:rPr>
              <a:t>Con todo lo expuesto, </a:t>
            </a:r>
            <a:r>
              <a:rPr lang="es-MX" dirty="0" smtClean="0">
                <a:latin typeface="Arial" pitchFamily="34" charset="0"/>
                <a:cs typeface="Arial" pitchFamily="34" charset="0"/>
              </a:rPr>
              <a:t>se puede </a:t>
            </a:r>
            <a:r>
              <a:rPr lang="es-MX" dirty="0">
                <a:latin typeface="Arial" pitchFamily="34" charset="0"/>
                <a:cs typeface="Arial" pitchFamily="34" charset="0"/>
              </a:rPr>
              <a:t>llegar a la conclusión de que internet es un recurso tecnológico sumamente importante que viene a modificar completamente los métodos de comunicación, investigación y conocimientos respecto de los tradicionales o antiguos que utilizamos diariamente todos los seres humanos en cualquier parte del mundo</a:t>
            </a:r>
            <a:r>
              <a:rPr lang="es-MX" dirty="0" smtClean="0">
                <a:latin typeface="Arial" pitchFamily="34" charset="0"/>
                <a:cs typeface="Arial" pitchFamily="34" charset="0"/>
              </a:rPr>
              <a:t>.</a:t>
            </a:r>
          </a:p>
          <a:p>
            <a:pPr algn="just"/>
            <a:endParaRPr lang="es-MX" dirty="0">
              <a:latin typeface="Arial" pitchFamily="34" charset="0"/>
              <a:cs typeface="Arial" pitchFamily="34" charset="0"/>
            </a:endParaRPr>
          </a:p>
          <a:p>
            <a:pPr algn="just"/>
            <a:r>
              <a:rPr lang="es-MX" dirty="0">
                <a:latin typeface="Arial" pitchFamily="34" charset="0"/>
                <a:cs typeface="Arial" pitchFamily="34" charset="0"/>
              </a:rPr>
              <a:t>Se utiliza en todos los ámbitos de la vida diaria, por ejemplo en el campo informativo es muy efectivo, es muy útil de la misma forma en el ámbito educativo, en el comercio, en la comunicación aunque ésta viene actuando en cada uno de los ámbitos, etc. Así pues, internet vino a revolucionar nuestra forma de vida, siento muy rápido, permitiéndonos así ahorrar tiempo, dinero y esfuerzo. </a:t>
            </a:r>
          </a:p>
          <a:p>
            <a:endParaRPr lang="es-MX" dirty="0"/>
          </a:p>
        </p:txBody>
      </p:sp>
    </p:spTree>
    <p:extLst>
      <p:ext uri="{BB962C8B-B14F-4D97-AF65-F5344CB8AC3E}">
        <p14:creationId xmlns:p14="http://schemas.microsoft.com/office/powerpoint/2010/main" val="2580579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79549" y="370313"/>
            <a:ext cx="10947043" cy="4351338"/>
          </a:xfrm>
        </p:spPr>
        <p:txBody>
          <a:bodyPr/>
          <a:lstStyle/>
          <a:p>
            <a:pPr algn="just"/>
            <a:r>
              <a:rPr lang="es-MX" dirty="0">
                <a:latin typeface="Arial" pitchFamily="34" charset="0"/>
                <a:cs typeface="Arial" pitchFamily="34" charset="0"/>
              </a:rPr>
              <a:t>Se utiliza en todos los ámbitos de la vida diaria, por ejemplo en el campo informativo es muy efectivo, es muy útil de la misma forma en el ámbito educativo, en el comercio, en la comunicación aunque ésta viene actuando en cada uno de los ámbitos, etc. Así pues, internet vino a revolucionar nuestra forma de vida, siento muy rápido, permitiéndonos así ahorrar tiempo, dinero y esfuerzo.</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0996" r="20712"/>
          <a:stretch/>
        </p:blipFill>
        <p:spPr bwMode="auto">
          <a:xfrm>
            <a:off x="965913" y="3252613"/>
            <a:ext cx="3915180" cy="313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1251" y="3209627"/>
            <a:ext cx="5707756" cy="3173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193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80300" y="1558344"/>
            <a:ext cx="3348507" cy="89078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2800" dirty="0" smtClean="0">
                <a:solidFill>
                  <a:schemeClr val="tx1"/>
                </a:solidFill>
                <a:latin typeface="Arial" panose="020B0604020202020204" pitchFamily="34" charset="0"/>
                <a:cs typeface="Arial" panose="020B0604020202020204" pitchFamily="34" charset="0"/>
              </a:rPr>
              <a:t>¿Por qué surge?</a:t>
            </a:r>
            <a:endParaRPr lang="es-MX" sz="2800" dirty="0">
              <a:solidFill>
                <a:schemeClr val="tx1"/>
              </a:solidFill>
              <a:latin typeface="Arial" panose="020B0604020202020204" pitchFamily="34" charset="0"/>
              <a:cs typeface="Arial" panose="020B0604020202020204" pitchFamily="34" charset="0"/>
            </a:endParaRPr>
          </a:p>
        </p:txBody>
      </p:sp>
      <p:sp>
        <p:nvSpPr>
          <p:cNvPr id="4" name="Rectángulo redondeado 3"/>
          <p:cNvSpPr/>
          <p:nvPr/>
        </p:nvSpPr>
        <p:spPr>
          <a:xfrm>
            <a:off x="4144850" y="1558344"/>
            <a:ext cx="3348507" cy="89078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2800" dirty="0" smtClean="0">
                <a:latin typeface="Arial" panose="020B0604020202020204" pitchFamily="34" charset="0"/>
                <a:cs typeface="Arial" panose="020B0604020202020204" pitchFamily="34" charset="0"/>
              </a:rPr>
              <a:t>¿Para que surgió?</a:t>
            </a:r>
            <a:endParaRPr lang="es-MX" sz="2800" dirty="0">
              <a:latin typeface="Arial" panose="020B0604020202020204" pitchFamily="34" charset="0"/>
              <a:cs typeface="Arial" panose="020B0604020202020204" pitchFamily="34" charset="0"/>
            </a:endParaRPr>
          </a:p>
        </p:txBody>
      </p:sp>
      <p:sp>
        <p:nvSpPr>
          <p:cNvPr id="5" name="Rectángulo redondeado 4"/>
          <p:cNvSpPr/>
          <p:nvPr/>
        </p:nvSpPr>
        <p:spPr>
          <a:xfrm>
            <a:off x="8293992" y="1319077"/>
            <a:ext cx="3348507" cy="9938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2800" dirty="0" smtClean="0">
                <a:latin typeface="Arial" panose="020B0604020202020204" pitchFamily="34" charset="0"/>
                <a:cs typeface="Arial" panose="020B0604020202020204" pitchFamily="34" charset="0"/>
              </a:rPr>
              <a:t>¿Cuál era su función?</a:t>
            </a:r>
            <a:endParaRPr lang="es-MX" sz="2800" dirty="0">
              <a:latin typeface="Arial" panose="020B0604020202020204" pitchFamily="34" charset="0"/>
              <a:cs typeface="Arial" panose="020B0604020202020204" pitchFamily="34" charset="0"/>
            </a:endParaRPr>
          </a:p>
        </p:txBody>
      </p:sp>
      <p:sp>
        <p:nvSpPr>
          <p:cNvPr id="6" name="Rectángulo redondeado 5"/>
          <p:cNvSpPr/>
          <p:nvPr/>
        </p:nvSpPr>
        <p:spPr>
          <a:xfrm>
            <a:off x="180300" y="2890233"/>
            <a:ext cx="3348507" cy="13265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s-MX" dirty="0" smtClean="0">
                <a:latin typeface="Arial" panose="020B0604020202020204" pitchFamily="34" charset="0"/>
                <a:cs typeface="Arial" panose="020B0604020202020204" pitchFamily="34" charset="0"/>
              </a:rPr>
              <a:t>Mediados de los 60 Por necesidad del gobierno de EU. Para estrategia militar</a:t>
            </a:r>
            <a:endParaRPr lang="es-MX" dirty="0">
              <a:latin typeface="Arial" panose="020B0604020202020204" pitchFamily="34" charset="0"/>
              <a:cs typeface="Arial" panose="020B0604020202020204" pitchFamily="34" charset="0"/>
            </a:endParaRPr>
          </a:p>
        </p:txBody>
      </p:sp>
      <p:sp>
        <p:nvSpPr>
          <p:cNvPr id="7" name="Rectángulo redondeado 6"/>
          <p:cNvSpPr/>
          <p:nvPr/>
        </p:nvSpPr>
        <p:spPr>
          <a:xfrm>
            <a:off x="4144849" y="2890233"/>
            <a:ext cx="3348507" cy="13265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s-MX" dirty="0" smtClean="0">
                <a:latin typeface="Arial" panose="020B0604020202020204" pitchFamily="34" charset="0"/>
                <a:cs typeface="Arial" panose="020B0604020202020204" pitchFamily="34" charset="0"/>
              </a:rPr>
              <a:t>En una red de comunicación que no dispusiese de una unidad central</a:t>
            </a:r>
            <a:endParaRPr lang="es-MX" dirty="0">
              <a:latin typeface="Arial" panose="020B0604020202020204" pitchFamily="34" charset="0"/>
              <a:cs typeface="Arial" panose="020B0604020202020204" pitchFamily="34" charset="0"/>
            </a:endParaRPr>
          </a:p>
        </p:txBody>
      </p:sp>
      <p:sp>
        <p:nvSpPr>
          <p:cNvPr id="8" name="Rectángulo redondeado 7"/>
          <p:cNvSpPr/>
          <p:nvPr/>
        </p:nvSpPr>
        <p:spPr>
          <a:xfrm>
            <a:off x="8293993" y="2833354"/>
            <a:ext cx="3348507" cy="13265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s-MX" dirty="0" smtClean="0">
                <a:latin typeface="Arial" panose="020B0604020202020204" pitchFamily="34" charset="0"/>
                <a:cs typeface="Arial" panose="020B0604020202020204" pitchFamily="34" charset="0"/>
              </a:rPr>
              <a:t>Posibilitaba que en el caso de recibir algún ataque el resto de la red pudiera seguir en funcionamiento</a:t>
            </a:r>
            <a:endParaRPr lang="es-MX" dirty="0">
              <a:latin typeface="Arial" panose="020B0604020202020204" pitchFamily="34" charset="0"/>
              <a:cs typeface="Arial" panose="020B0604020202020204" pitchFamily="34" charset="0"/>
            </a:endParaRPr>
          </a:p>
        </p:txBody>
      </p:sp>
      <p:sp>
        <p:nvSpPr>
          <p:cNvPr id="9" name="Rectángulo redondeado 8"/>
          <p:cNvSpPr/>
          <p:nvPr/>
        </p:nvSpPr>
        <p:spPr>
          <a:xfrm>
            <a:off x="180299" y="4657861"/>
            <a:ext cx="3348507" cy="13265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s-MX" dirty="0" smtClean="0">
                <a:latin typeface="Arial" panose="020B0604020202020204" pitchFamily="34" charset="0"/>
                <a:cs typeface="Arial" panose="020B0604020202020204" pitchFamily="34" charset="0"/>
              </a:rPr>
              <a:t>Comunicarse e forma efectiva con autoridades luego de un ataque militar</a:t>
            </a:r>
            <a:endParaRPr lang="es-MX" dirty="0">
              <a:latin typeface="Arial" panose="020B0604020202020204" pitchFamily="34" charset="0"/>
              <a:cs typeface="Arial" panose="020B0604020202020204" pitchFamily="34" charset="0"/>
            </a:endParaRPr>
          </a:p>
        </p:txBody>
      </p:sp>
      <p:sp>
        <p:nvSpPr>
          <p:cNvPr id="10" name="Rectángulo redondeado 9"/>
          <p:cNvSpPr/>
          <p:nvPr/>
        </p:nvSpPr>
        <p:spPr>
          <a:xfrm>
            <a:off x="4237146" y="4657861"/>
            <a:ext cx="3348507" cy="13265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s-MX" dirty="0" smtClean="0"/>
              <a:t>Integrada por nodos de igual rango con una misma capacidad para originar, trasmitir y recibir mensajes</a:t>
            </a:r>
            <a:endParaRPr lang="es-MX" dirty="0"/>
          </a:p>
        </p:txBody>
      </p:sp>
      <p:sp>
        <p:nvSpPr>
          <p:cNvPr id="11" name="Rectángulo redondeado 10"/>
          <p:cNvSpPr/>
          <p:nvPr/>
        </p:nvSpPr>
        <p:spPr>
          <a:xfrm>
            <a:off x="8319747" y="4657861"/>
            <a:ext cx="3348507" cy="13265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s-MX" dirty="0" smtClean="0">
                <a:latin typeface="Arial" panose="020B0604020202020204" pitchFamily="34" charset="0"/>
                <a:cs typeface="Arial" panose="020B0604020202020204" pitchFamily="34" charset="0"/>
              </a:rPr>
              <a:t>Los mensajes estuvieran divididos en paquetes separados. </a:t>
            </a:r>
            <a:endParaRPr lang="es-MX" dirty="0">
              <a:latin typeface="Arial" panose="020B0604020202020204" pitchFamily="34" charset="0"/>
              <a:cs typeface="Arial" panose="020B0604020202020204" pitchFamily="34" charset="0"/>
            </a:endParaRPr>
          </a:p>
        </p:txBody>
      </p:sp>
      <p:sp>
        <p:nvSpPr>
          <p:cNvPr id="12" name="Flecha doblada hacia arriba 11"/>
          <p:cNvSpPr/>
          <p:nvPr/>
        </p:nvSpPr>
        <p:spPr>
          <a:xfrm flipV="1">
            <a:off x="7997779" y="631065"/>
            <a:ext cx="2112136" cy="502276"/>
          </a:xfrm>
          <a:prstGeom prst="ben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3" name="Flecha doblada hacia arriba 12"/>
          <p:cNvSpPr/>
          <p:nvPr/>
        </p:nvSpPr>
        <p:spPr>
          <a:xfrm rot="10800000">
            <a:off x="1635615" y="669701"/>
            <a:ext cx="2189407" cy="502276"/>
          </a:xfrm>
          <a:prstGeom prst="ben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4" name="Flecha abajo 13"/>
          <p:cNvSpPr/>
          <p:nvPr/>
        </p:nvSpPr>
        <p:spPr>
          <a:xfrm>
            <a:off x="5679581" y="1068946"/>
            <a:ext cx="231820" cy="386367"/>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5" name="Rectángulo redondeado 14"/>
          <p:cNvSpPr/>
          <p:nvPr/>
        </p:nvSpPr>
        <p:spPr>
          <a:xfrm>
            <a:off x="3825022" y="-12878"/>
            <a:ext cx="4172756" cy="1133341"/>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s-MX" sz="3200" i="1" dirty="0" smtClean="0">
                <a:latin typeface="Arial" panose="020B0604020202020204" pitchFamily="34" charset="0"/>
                <a:cs typeface="Arial" panose="020B0604020202020204" pitchFamily="34" charset="0"/>
              </a:rPr>
              <a:t>Historia del Internet</a:t>
            </a:r>
            <a:endParaRPr lang="es-MX" sz="3200" i="1" dirty="0">
              <a:latin typeface="Arial" panose="020B0604020202020204" pitchFamily="34" charset="0"/>
              <a:cs typeface="Arial" panose="020B0604020202020204" pitchFamily="34" charset="0"/>
            </a:endParaRPr>
          </a:p>
        </p:txBody>
      </p:sp>
      <p:sp>
        <p:nvSpPr>
          <p:cNvPr id="16" name="Flecha abajo 15"/>
          <p:cNvSpPr/>
          <p:nvPr/>
        </p:nvSpPr>
        <p:spPr>
          <a:xfrm>
            <a:off x="1635614" y="2476497"/>
            <a:ext cx="218938" cy="356857"/>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7" name="Flecha abajo 16"/>
          <p:cNvSpPr/>
          <p:nvPr/>
        </p:nvSpPr>
        <p:spPr>
          <a:xfrm>
            <a:off x="5679581" y="2491252"/>
            <a:ext cx="231818" cy="34210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8" name="Flecha abajo 17"/>
          <p:cNvSpPr/>
          <p:nvPr/>
        </p:nvSpPr>
        <p:spPr>
          <a:xfrm>
            <a:off x="9974686" y="2420282"/>
            <a:ext cx="270458" cy="334724"/>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19" name="Flecha abajo 18"/>
          <p:cNvSpPr/>
          <p:nvPr/>
        </p:nvSpPr>
        <p:spPr>
          <a:xfrm>
            <a:off x="1635614" y="4238226"/>
            <a:ext cx="218938" cy="41963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20" name="Flecha abajo 19"/>
          <p:cNvSpPr/>
          <p:nvPr/>
        </p:nvSpPr>
        <p:spPr>
          <a:xfrm>
            <a:off x="5683872" y="4227491"/>
            <a:ext cx="270459" cy="43037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21" name="Flecha abajo 20"/>
          <p:cNvSpPr/>
          <p:nvPr/>
        </p:nvSpPr>
        <p:spPr>
          <a:xfrm>
            <a:off x="9968245" y="4238226"/>
            <a:ext cx="276899" cy="364898"/>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146507823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78288" y="1382569"/>
            <a:ext cx="5168720" cy="3785652"/>
          </a:xfrm>
          <a:prstGeom prst="rect">
            <a:avLst/>
          </a:prstGeom>
        </p:spPr>
        <p:txBody>
          <a:bodyPr wrap="square">
            <a:spAutoFit/>
          </a:bodyPr>
          <a:lstStyle/>
          <a:p>
            <a:pPr algn="just"/>
            <a:r>
              <a:rPr lang="es-ES" sz="2400" dirty="0">
                <a:solidFill>
                  <a:srgbClr val="000000"/>
                </a:solidFill>
                <a:latin typeface="Arial" panose="020B0604020202020204" pitchFamily="34" charset="0"/>
                <a:cs typeface="Arial" panose="020B0604020202020204" pitchFamily="34" charset="0"/>
              </a:rPr>
              <a:t>Nació </a:t>
            </a:r>
            <a:r>
              <a:rPr lang="es-ES" sz="2400" dirty="0" err="1" smtClean="0">
                <a:solidFill>
                  <a:srgbClr val="000000"/>
                </a:solidFill>
                <a:latin typeface="Arial" panose="020B0604020202020204" pitchFamily="34" charset="0"/>
                <a:cs typeface="Arial" panose="020B0604020202020204" pitchFamily="34" charset="0"/>
              </a:rPr>
              <a:t>World</a:t>
            </a:r>
            <a:r>
              <a:rPr lang="es-ES" sz="2400" dirty="0" smtClean="0">
                <a:solidFill>
                  <a:srgbClr val="000000"/>
                </a:solidFill>
                <a:latin typeface="Arial" panose="020B0604020202020204" pitchFamily="34" charset="0"/>
                <a:cs typeface="Arial" panose="020B0604020202020204" pitchFamily="34" charset="0"/>
              </a:rPr>
              <a:t> </a:t>
            </a:r>
            <a:r>
              <a:rPr lang="es-ES" sz="2400" dirty="0">
                <a:solidFill>
                  <a:srgbClr val="000000"/>
                </a:solidFill>
                <a:latin typeface="Arial" panose="020B0604020202020204" pitchFamily="34" charset="0"/>
                <a:cs typeface="Arial" panose="020B0604020202020204" pitchFamily="34" charset="0"/>
              </a:rPr>
              <a:t>Wide Web, </a:t>
            </a:r>
            <a:r>
              <a:rPr lang="es-ES" sz="2400" dirty="0" smtClean="0">
                <a:solidFill>
                  <a:srgbClr val="000000"/>
                </a:solidFill>
                <a:latin typeface="Arial" panose="020B0604020202020204" pitchFamily="34" charset="0"/>
                <a:cs typeface="Arial" panose="020B0604020202020204" pitchFamily="34" charset="0"/>
              </a:rPr>
              <a:t>Internet. </a:t>
            </a:r>
            <a:r>
              <a:rPr lang="es-ES" sz="2400" dirty="0">
                <a:solidFill>
                  <a:srgbClr val="000000"/>
                </a:solidFill>
                <a:latin typeface="Arial" panose="020B0604020202020204" pitchFamily="34" charset="0"/>
                <a:cs typeface="Arial" panose="020B0604020202020204" pitchFamily="34" charset="0"/>
              </a:rPr>
              <a:t>El 30 de abril de 1993 el Centro Europeo para la Investigación Nuclear abrió el uso de la red a todo el mundo y en noviembre </a:t>
            </a:r>
            <a:r>
              <a:rPr lang="es-ES" sz="2400" dirty="0" smtClean="0">
                <a:solidFill>
                  <a:srgbClr val="000000"/>
                </a:solidFill>
                <a:latin typeface="Arial" panose="020B0604020202020204" pitchFamily="34" charset="0"/>
                <a:cs typeface="Arial" panose="020B0604020202020204" pitchFamily="34" charset="0"/>
              </a:rPr>
              <a:t>del mismo año, </a:t>
            </a:r>
            <a:r>
              <a:rPr lang="es-ES" sz="2400" dirty="0" err="1">
                <a:solidFill>
                  <a:srgbClr val="000000"/>
                </a:solidFill>
                <a:latin typeface="Arial" panose="020B0604020202020204" pitchFamily="34" charset="0"/>
                <a:cs typeface="Arial" panose="020B0604020202020204" pitchFamily="34" charset="0"/>
              </a:rPr>
              <a:t>National</a:t>
            </a:r>
            <a:r>
              <a:rPr lang="es-ES" sz="2400" dirty="0">
                <a:solidFill>
                  <a:srgbClr val="000000"/>
                </a:solidFill>
                <a:latin typeface="Arial" panose="020B0604020202020204" pitchFamily="34" charset="0"/>
                <a:cs typeface="Arial" panose="020B0604020202020204" pitchFamily="34" charset="0"/>
              </a:rPr>
              <a:t> Center </a:t>
            </a:r>
            <a:r>
              <a:rPr lang="es-ES" sz="2400" dirty="0" err="1">
                <a:solidFill>
                  <a:srgbClr val="000000"/>
                </a:solidFill>
                <a:latin typeface="Arial" panose="020B0604020202020204" pitchFamily="34" charset="0"/>
                <a:cs typeface="Arial" panose="020B0604020202020204" pitchFamily="34" charset="0"/>
              </a:rPr>
              <a:t>for</a:t>
            </a:r>
            <a:r>
              <a:rPr lang="es-ES" sz="2400" dirty="0">
                <a:solidFill>
                  <a:srgbClr val="000000"/>
                </a:solidFill>
                <a:latin typeface="Arial" panose="020B0604020202020204" pitchFamily="34" charset="0"/>
                <a:cs typeface="Arial" panose="020B0604020202020204" pitchFamily="34" charset="0"/>
              </a:rPr>
              <a:t> </a:t>
            </a:r>
            <a:r>
              <a:rPr lang="es-ES" sz="2400" dirty="0" err="1">
                <a:solidFill>
                  <a:srgbClr val="000000"/>
                </a:solidFill>
                <a:latin typeface="Arial" panose="020B0604020202020204" pitchFamily="34" charset="0"/>
                <a:cs typeface="Arial" panose="020B0604020202020204" pitchFamily="34" charset="0"/>
              </a:rPr>
              <a:t>Supercomputing</a:t>
            </a:r>
            <a:r>
              <a:rPr lang="es-ES" sz="2400" dirty="0">
                <a:solidFill>
                  <a:srgbClr val="000000"/>
                </a:solidFill>
                <a:latin typeface="Arial" panose="020B0604020202020204" pitchFamily="34" charset="0"/>
                <a:cs typeface="Arial" panose="020B0604020202020204" pitchFamily="34" charset="0"/>
              </a:rPr>
              <a:t> </a:t>
            </a:r>
            <a:r>
              <a:rPr lang="es-ES" sz="2400" dirty="0" err="1" smtClean="0">
                <a:solidFill>
                  <a:srgbClr val="000000"/>
                </a:solidFill>
                <a:latin typeface="Arial" panose="020B0604020202020204" pitchFamily="34" charset="0"/>
                <a:cs typeface="Arial" panose="020B0604020202020204" pitchFamily="34" charset="0"/>
              </a:rPr>
              <a:t>Applications</a:t>
            </a:r>
            <a:r>
              <a:rPr lang="es-ES" sz="2400" dirty="0" smtClean="0">
                <a:solidFill>
                  <a:srgbClr val="000000"/>
                </a:solidFill>
                <a:latin typeface="Arial" panose="020B0604020202020204" pitchFamily="34" charset="0"/>
                <a:cs typeface="Arial" panose="020B0604020202020204" pitchFamily="34" charset="0"/>
              </a:rPr>
              <a:t> de EE.UU. lanzó el primer navegador que permitió el acceso </a:t>
            </a:r>
            <a:r>
              <a:rPr lang="es-ES" sz="2400" dirty="0">
                <a:solidFill>
                  <a:srgbClr val="000000"/>
                </a:solidFill>
                <a:latin typeface="Arial" panose="020B0604020202020204" pitchFamily="34" charset="0"/>
                <a:cs typeface="Arial" panose="020B0604020202020204" pitchFamily="34" charset="0"/>
              </a:rPr>
              <a:t>del gran público.</a:t>
            </a:r>
            <a:endParaRPr lang="es-MX" sz="2400" dirty="0">
              <a:latin typeface="Arial" panose="020B0604020202020204" pitchFamily="34" charset="0"/>
              <a:cs typeface="Arial" panose="020B0604020202020204" pitchFamily="34" charset="0"/>
            </a:endParaRPr>
          </a:p>
        </p:txBody>
      </p:sp>
      <p:pic>
        <p:nvPicPr>
          <p:cNvPr id="3078" name="Picture 6" descr="Resultado de imagen para NaciÃ³ World Wide We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16984" y="1586811"/>
            <a:ext cx="4734104" cy="308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810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52" name="Rectangle 70">
            <a:extLst>
              <a:ext uri="{FF2B5EF4-FFF2-40B4-BE49-F238E27FC236}">
                <a16:creationId xmlns="" xmlns:a16="http://schemas.microsoft.com/office/drawing/2014/main" id="{95FFA5E0-4C70-431D-A19D-18415F6C4009}"/>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Resultado de imagen para historia del internet">
            <a:extLst>
              <a:ext uri="{FF2B5EF4-FFF2-40B4-BE49-F238E27FC236}">
                <a16:creationId xmlns="" xmlns:a16="http://schemas.microsoft.com/office/drawing/2014/main" id="{53DD89DB-63FE-40BD-96E2-5BF46059AEC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612" b="3163"/>
          <a:stretch/>
        </p:blipFill>
        <p:spPr bwMode="auto">
          <a:xfrm>
            <a:off x="0" y="1"/>
            <a:ext cx="12190472" cy="6697014"/>
          </a:xfrm>
          <a:prstGeom prst="rect">
            <a:avLst/>
          </a:prstGeom>
          <a:noFill/>
          <a:ln>
            <a:noFill/>
          </a:ln>
          <a:extLst/>
        </p:spPr>
      </p:pic>
      <p:sp>
        <p:nvSpPr>
          <p:cNvPr id="2053" name="Freeform: Shape 72">
            <a:extLst>
              <a:ext uri="{FF2B5EF4-FFF2-40B4-BE49-F238E27FC236}">
                <a16:creationId xmlns="" xmlns:a16="http://schemas.microsoft.com/office/drawing/2014/main" id="{BBE55C11-4C41-45E4-A00F-83DEE6BB51A8}"/>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42505B"/>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2" name="Título 1">
            <a:extLst>
              <a:ext uri="{FF2B5EF4-FFF2-40B4-BE49-F238E27FC236}">
                <a16:creationId xmlns="" xmlns:a16="http://schemas.microsoft.com/office/drawing/2014/main" id="{FA45EAFD-F323-4725-818C-2588C7F42535}"/>
              </a:ext>
            </a:extLst>
          </p:cNvPr>
          <p:cNvSpPr>
            <a:spLocks noGrp="1"/>
          </p:cNvSpPr>
          <p:nvPr>
            <p:ph type="ctrTitle"/>
          </p:nvPr>
        </p:nvSpPr>
        <p:spPr>
          <a:xfrm>
            <a:off x="449943" y="3962400"/>
            <a:ext cx="6088017" cy="1422400"/>
          </a:xfrm>
        </p:spPr>
        <p:txBody>
          <a:bodyPr>
            <a:normAutofit fontScale="90000"/>
          </a:bodyPr>
          <a:lstStyle/>
          <a:p>
            <a:pPr algn="ctr">
              <a:lnSpc>
                <a:spcPct val="90000"/>
              </a:lnSpc>
            </a:pPr>
            <a:r>
              <a:rPr lang="es-MX" sz="3700" dirty="0">
                <a:solidFill>
                  <a:srgbClr val="FEFFFF"/>
                </a:solidFill>
                <a:latin typeface="AR JULIAN" panose="02000000000000000000" pitchFamily="2" charset="0"/>
              </a:rPr>
              <a:t>¿</a:t>
            </a:r>
            <a:r>
              <a:rPr lang="es-MX" sz="4900" dirty="0">
                <a:solidFill>
                  <a:srgbClr val="FEFFFF"/>
                </a:solidFill>
                <a:latin typeface="AR JULIAN" panose="02000000000000000000" pitchFamily="2" charset="0"/>
              </a:rPr>
              <a:t>Como nació el internet?</a:t>
            </a:r>
            <a:endParaRPr lang="es-MX" sz="3700" dirty="0">
              <a:solidFill>
                <a:srgbClr val="FEFFFF"/>
              </a:solidFill>
              <a:latin typeface="AR JULIAN" panose="02000000000000000000" pitchFamily="2" charset="0"/>
            </a:endParaRPr>
          </a:p>
        </p:txBody>
      </p:sp>
    </p:spTree>
    <p:extLst>
      <p:ext uri="{BB962C8B-B14F-4D97-AF65-F5344CB8AC3E}">
        <p14:creationId xmlns:p14="http://schemas.microsoft.com/office/powerpoint/2010/main" val="253715596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1000"/>
                                        <p:tgtEl>
                                          <p:spTgt spid="2050"/>
                                        </p:tgtEl>
                                      </p:cBhvr>
                                    </p:animEffect>
                                    <p:anim calcmode="lin" valueType="num">
                                      <p:cBhvr>
                                        <p:cTn id="14" dur="1000" fill="hold"/>
                                        <p:tgtEl>
                                          <p:spTgt spid="2050"/>
                                        </p:tgtEl>
                                        <p:attrNameLst>
                                          <p:attrName>ppt_x</p:attrName>
                                        </p:attrNameLst>
                                      </p:cBhvr>
                                      <p:tavLst>
                                        <p:tav tm="0">
                                          <p:val>
                                            <p:strVal val="#ppt_x"/>
                                          </p:val>
                                        </p:tav>
                                        <p:tav tm="100000">
                                          <p:val>
                                            <p:strVal val="#ppt_x"/>
                                          </p:val>
                                        </p:tav>
                                      </p:tavLst>
                                    </p:anim>
                                    <p:anim calcmode="lin" valueType="num">
                                      <p:cBhvr>
                                        <p:cTn id="15"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n relacionada">
            <a:extLst>
              <a:ext uri="{FF2B5EF4-FFF2-40B4-BE49-F238E27FC236}">
                <a16:creationId xmlns="" xmlns:a16="http://schemas.microsoft.com/office/drawing/2014/main" id="{F25B6C9D-833B-4191-9819-9D0CCAC300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74" r="2" b="2888"/>
          <a:stretch/>
        </p:blipFill>
        <p:spPr bwMode="auto">
          <a:xfrm>
            <a:off x="6568225" y="1146382"/>
            <a:ext cx="4979832" cy="450374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Marcador de contenido 2">
            <a:extLst>
              <a:ext uri="{FF2B5EF4-FFF2-40B4-BE49-F238E27FC236}">
                <a16:creationId xmlns="" xmlns:a16="http://schemas.microsoft.com/office/drawing/2014/main" id="{2AA8DFDF-126A-4DEB-92D4-BB475567D237}"/>
              </a:ext>
            </a:extLst>
          </p:cNvPr>
          <p:cNvSpPr>
            <a:spLocks noGrp="1"/>
          </p:cNvSpPr>
          <p:nvPr>
            <p:ph idx="1"/>
          </p:nvPr>
        </p:nvSpPr>
        <p:spPr>
          <a:xfrm>
            <a:off x="449329" y="1518626"/>
            <a:ext cx="5423437" cy="3759253"/>
          </a:xfrm>
        </p:spPr>
        <p:txBody>
          <a:bodyPr>
            <a:noAutofit/>
          </a:bodyPr>
          <a:lstStyle/>
          <a:p>
            <a:pPr algn="just"/>
            <a:r>
              <a:rPr lang="es-MX" sz="3200" dirty="0">
                <a:latin typeface="Arial" pitchFamily="34" charset="0"/>
                <a:cs typeface="Arial" pitchFamily="34" charset="0"/>
              </a:rPr>
              <a:t>En 1983 se adoptó el TCP/IP como estándar principal para todas las comunicaciones, y en 1990 desapareció ARPAnet para dar paso junto a otras redes TCP/IP a Internet. </a:t>
            </a:r>
          </a:p>
        </p:txBody>
      </p:sp>
    </p:spTree>
    <p:extLst>
      <p:ext uri="{BB962C8B-B14F-4D97-AF65-F5344CB8AC3E}">
        <p14:creationId xmlns:p14="http://schemas.microsoft.com/office/powerpoint/2010/main" val="262370731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122"/>
                                        </p:tgtEl>
                                        <p:attrNameLst>
                                          <p:attrName>style.visibility</p:attrName>
                                        </p:attrNameLst>
                                      </p:cBhvr>
                                      <p:to>
                                        <p:strVal val="visible"/>
                                      </p:to>
                                    </p:set>
                                    <p:anim calcmode="lin" valueType="num">
                                      <p:cBhvr additive="base">
                                        <p:cTn id="14" dur="500" fill="hold"/>
                                        <p:tgtEl>
                                          <p:spTgt spid="5122"/>
                                        </p:tgtEl>
                                        <p:attrNameLst>
                                          <p:attrName>ppt_x</p:attrName>
                                        </p:attrNameLst>
                                      </p:cBhvr>
                                      <p:tavLst>
                                        <p:tav tm="0">
                                          <p:val>
                                            <p:strVal val="#ppt_x"/>
                                          </p:val>
                                        </p:tav>
                                        <p:tav tm="100000">
                                          <p:val>
                                            <p:strVal val="#ppt_x"/>
                                          </p:val>
                                        </p:tav>
                                      </p:tavLst>
                                    </p:anim>
                                    <p:anim calcmode="lin" valueType="num">
                                      <p:cBhvr additive="base">
                                        <p:cTn id="15"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1354</TotalTime>
  <Words>2427</Words>
  <Application>Microsoft Office PowerPoint</Application>
  <PresentationFormat>Personalizado</PresentationFormat>
  <Paragraphs>225</Paragraphs>
  <Slides>55</Slides>
  <Notes>0</Notes>
  <HiddenSlides>0</HiddenSlides>
  <MMClips>0</MMClips>
  <ScaleCrop>false</ScaleCrop>
  <HeadingPairs>
    <vt:vector size="4" baseType="variant">
      <vt:variant>
        <vt:lpstr>Tema</vt:lpstr>
      </vt:variant>
      <vt:variant>
        <vt:i4>1</vt:i4>
      </vt:variant>
      <vt:variant>
        <vt:lpstr>Títulos de diapositiva</vt:lpstr>
      </vt:variant>
      <vt:variant>
        <vt:i4>55</vt:i4>
      </vt:variant>
    </vt:vector>
  </HeadingPairs>
  <TitlesOfParts>
    <vt:vector size="56" baseType="lpstr">
      <vt:lpstr>Tema de Office</vt:lpstr>
      <vt:lpstr>UNIVERSIDAD POLITÉCNICA DE AMOZOC  LICENCIATURA EN TERAPIA FÍSICA   MATERIA: HERRAMIENTAS OFIMATICAS   EL INTERNET   PROFESORA: JUAN ANTONIO TORIJA TORRES   II G3 </vt:lpstr>
      <vt:lpstr>¿Cómo surgió la Internet?</vt:lpstr>
      <vt:lpstr>Presentación de PowerPoint</vt:lpstr>
      <vt:lpstr>Presentación de PowerPoint</vt:lpstr>
      <vt:lpstr>Presentación de PowerPoint</vt:lpstr>
      <vt:lpstr>Presentación de PowerPoint</vt:lpstr>
      <vt:lpstr>Presentación de PowerPoint</vt:lpstr>
      <vt:lpstr>¿Como nació el internet?</vt:lpstr>
      <vt:lpstr>Presentación de PowerPoint</vt:lpstr>
      <vt:lpstr>Presentación de PowerPoint</vt:lpstr>
      <vt:lpstr>Presentación de PowerPoint</vt:lpstr>
      <vt:lpstr>¿Qué es?</vt:lpstr>
      <vt:lpstr>INTERNET</vt:lpstr>
      <vt:lpstr>¿Cómo funciona Internet?</vt:lpstr>
      <vt:lpstr>POR TANTO... ¿QUÉ ES INTERNET?</vt:lpstr>
      <vt:lpstr>COMO FUNCIONA LA INTERNET</vt:lpstr>
      <vt:lpstr>Presentación de PowerPoint</vt:lpstr>
      <vt:lpstr>Presentación de PowerPoint</vt:lpstr>
      <vt:lpstr>Presentación de PowerPoint</vt:lpstr>
      <vt:lpstr>Presentación de PowerPoint</vt:lpstr>
      <vt:lpstr>Presentación de PowerPoint</vt:lpstr>
      <vt:lpstr>Presentación de PowerPoint</vt:lpstr>
      <vt:lpstr>¿Qué tipo de información es?</vt:lpstr>
      <vt:lpstr>Presentación de PowerPoint</vt:lpstr>
      <vt:lpstr>FUENTES DE INFORMACION PRIMARIA EN INTERNET</vt:lpstr>
      <vt:lpstr>Presentación de PowerPoint</vt:lpstr>
      <vt:lpstr>FUENTES DE INFORMACION SECUNDARIA EN INTERNET </vt:lpstr>
      <vt:lpstr>Presentación de PowerPoint</vt:lpstr>
      <vt:lpstr>Presentación de PowerPoint</vt:lpstr>
      <vt:lpstr>¿QUE SON LOS  NAVEGADORORES?</vt:lpstr>
      <vt:lpstr>Presentación de PowerPoint</vt:lpstr>
      <vt:lpstr>PROVEEDORES DE INTERNET</vt:lpstr>
      <vt:lpstr>Presentación de PowerPoint</vt:lpstr>
      <vt:lpstr>Presentación de PowerPoint</vt:lpstr>
      <vt:lpstr>Tipos de conexiones de los ISP </vt:lpstr>
      <vt:lpstr>Conexiones A Internet Para Usuarios Residenciales </vt:lpstr>
      <vt:lpstr>Conexiones A Internet Para Empresas Medianas O Grande </vt:lpstr>
      <vt:lpstr>Un Motor De Búsqueda</vt:lpstr>
      <vt:lpstr>Presentación de PowerPoint</vt:lpstr>
      <vt:lpstr>EVOLUCIÓN DE LA INTERNET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 INTERNET Y EL FUTURO </vt:lpstr>
      <vt:lpstr>Presentación de PowerPoint</vt:lpstr>
      <vt:lpstr>ANALISIS DE VENTAJAS Y DESVENTAJAS DEL USO DE LA INTERNET </vt:lpstr>
      <vt:lpstr>Presentación de PowerPoint</vt:lpstr>
      <vt:lpstr>VENTAJAS</vt:lpstr>
      <vt:lpstr>DESVENTAJAS</vt:lpstr>
      <vt:lpstr>CONCLUCIÓN </vt:lpstr>
      <vt:lpstr>Presentación de PowerPoint</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ANALISIS DE VENTAJAS Y DESVENTAJAS DEL USO DE LA INTERNET</dc:title>
  <dc:creator>Rufus</dc:creator>
  <cp:lastModifiedBy>HP</cp:lastModifiedBy>
  <cp:revision>33</cp:revision>
  <dcterms:created xsi:type="dcterms:W3CDTF">2018-04-24T20:45:36Z</dcterms:created>
  <dcterms:modified xsi:type="dcterms:W3CDTF">2018-04-26T02:06:43Z</dcterms:modified>
</cp:coreProperties>
</file>